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51"/>
  </p:notesMasterIdLst>
  <p:sldIdLst>
    <p:sldId id="256" r:id="rId2"/>
    <p:sldId id="257" r:id="rId3"/>
    <p:sldId id="347" r:id="rId4"/>
    <p:sldId id="258" r:id="rId5"/>
    <p:sldId id="259" r:id="rId6"/>
    <p:sldId id="260" r:id="rId7"/>
    <p:sldId id="325" r:id="rId8"/>
    <p:sldId id="326" r:id="rId9"/>
    <p:sldId id="327" r:id="rId10"/>
    <p:sldId id="328" r:id="rId11"/>
    <p:sldId id="340" r:id="rId12"/>
    <p:sldId id="345" r:id="rId13"/>
    <p:sldId id="346" r:id="rId14"/>
    <p:sldId id="348" r:id="rId15"/>
    <p:sldId id="353" r:id="rId16"/>
    <p:sldId id="350" r:id="rId17"/>
    <p:sldId id="352" r:id="rId18"/>
    <p:sldId id="354" r:id="rId19"/>
    <p:sldId id="355" r:id="rId20"/>
    <p:sldId id="374" r:id="rId21"/>
    <p:sldId id="356" r:id="rId22"/>
    <p:sldId id="357" r:id="rId23"/>
    <p:sldId id="359" r:id="rId24"/>
    <p:sldId id="360" r:id="rId25"/>
    <p:sldId id="361" r:id="rId26"/>
    <p:sldId id="362" r:id="rId27"/>
    <p:sldId id="363" r:id="rId28"/>
    <p:sldId id="370" r:id="rId29"/>
    <p:sldId id="364" r:id="rId30"/>
    <p:sldId id="368" r:id="rId31"/>
    <p:sldId id="365" r:id="rId32"/>
    <p:sldId id="366" r:id="rId33"/>
    <p:sldId id="371" r:id="rId34"/>
    <p:sldId id="372" r:id="rId35"/>
    <p:sldId id="373" r:id="rId36"/>
    <p:sldId id="375" r:id="rId37"/>
    <p:sldId id="376" r:id="rId38"/>
    <p:sldId id="377" r:id="rId39"/>
    <p:sldId id="378" r:id="rId40"/>
    <p:sldId id="379" r:id="rId41"/>
    <p:sldId id="380" r:id="rId42"/>
    <p:sldId id="381" r:id="rId43"/>
    <p:sldId id="382" r:id="rId44"/>
    <p:sldId id="383" r:id="rId45"/>
    <p:sldId id="390" r:id="rId46"/>
    <p:sldId id="385" r:id="rId47"/>
    <p:sldId id="386" r:id="rId48"/>
    <p:sldId id="391" r:id="rId49"/>
    <p:sldId id="388" r:id="rId5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4" d="100"/>
          <a:sy n="94" d="100"/>
        </p:scale>
        <p:origin x="-384" y="17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5975DF-9872-4681-BC12-CB3F6D7C007C}" type="datetimeFigureOut">
              <a:rPr lang="pl-PL" smtClean="0"/>
              <a:pPr/>
              <a:t>2016-09-22</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E47424-61AC-4EB9-A055-1FC84EB7AED0}" type="slidenum">
              <a:rPr lang="pl-PL" smtClean="0"/>
              <a:pPr/>
              <a:t>‹#›</a:t>
            </a:fld>
            <a:endParaRPr lang="pl-PL"/>
          </a:p>
        </p:txBody>
      </p:sp>
    </p:spTree>
    <p:extLst>
      <p:ext uri="{BB962C8B-B14F-4D97-AF65-F5344CB8AC3E}">
        <p14:creationId xmlns:p14="http://schemas.microsoft.com/office/powerpoint/2010/main" val="2599967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685800" y="1143000"/>
            <a:ext cx="5486400" cy="3086100"/>
          </a:xfrm>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val="3187834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914400" y="2130436"/>
            <a:ext cx="103632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23E46704-3038-406D-AC78-E9B0D42BF8DF}" type="datetime1">
              <a:rPr lang="pl-PL" smtClean="0"/>
              <a:pPr/>
              <a:t>2016-09-22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57B5178-775B-4E5B-9532-C9CE72B9F4DD}"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D12867B5-6AF5-44BB-A182-A56D4C060A56}" type="datetime1">
              <a:rPr lang="pl-PL" smtClean="0"/>
              <a:pPr/>
              <a:t>2016-09-22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57B5178-775B-4E5B-9532-C9CE72B9F4DD}"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11785600" y="274649"/>
            <a:ext cx="36576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12800" y="274649"/>
            <a:ext cx="107696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1B3EDD0-B520-4CD9-AE07-A674A78C1EDA}" type="datetime1">
              <a:rPr lang="pl-PL" smtClean="0"/>
              <a:pPr/>
              <a:t>2016-09-22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57B5178-775B-4E5B-9532-C9CE72B9F4DD}"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0F3B9DF5-5AB5-4CF1-AFB5-42E30A775573}" type="datetime1">
              <a:rPr lang="pl-PL" smtClean="0"/>
              <a:pPr/>
              <a:t>2016-09-22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57B5178-775B-4E5B-9532-C9CE72B9F4DD}"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963084" y="4406911"/>
            <a:ext cx="103632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42E8F6BD-4027-46BE-939F-8CC2997D55E0}" type="datetime1">
              <a:rPr lang="pl-PL" smtClean="0"/>
              <a:pPr/>
              <a:t>2016-09-22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57B5178-775B-4E5B-9532-C9CE72B9F4DD}"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128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82296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84600A1B-8FBB-461E-ADAA-E9F3C3E680CA}" type="datetime1">
              <a:rPr lang="pl-PL" smtClean="0"/>
              <a:pPr/>
              <a:t>2016-09-22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57B5178-775B-4E5B-9532-C9CE72B9F4DD}"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609600" y="274638"/>
            <a:ext cx="109728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93374"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93374"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116B8BA9-8C90-4767-8DCB-DC2606D94A4C}" type="datetime1">
              <a:rPr lang="pl-PL" smtClean="0"/>
              <a:pPr/>
              <a:t>2016-09-22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57B5178-775B-4E5B-9532-C9CE72B9F4DD}"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1E2BF18F-ADED-4748-AC79-763A9BF6531B}" type="datetime1">
              <a:rPr lang="pl-PL" smtClean="0"/>
              <a:pPr/>
              <a:t>2016-09-22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2921EEB-1AC5-49CE-A0EE-6C699767C83A}" type="datetime1">
              <a:rPr lang="pl-PL" smtClean="0"/>
              <a:pPr/>
              <a:t>2016-09-22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57B5178-775B-4E5B-9532-C9CE72B9F4DD}"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3" y="273050"/>
            <a:ext cx="4011084"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4766733" y="27306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EAAC40B4-AD57-4809-B8BA-26EBF020A694}" type="datetime1">
              <a:rPr lang="pl-PL" smtClean="0"/>
              <a:pPr/>
              <a:t>2016-09-22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57B5178-775B-4E5B-9532-C9CE72B9F4DD}"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389717" y="4800600"/>
            <a:ext cx="73152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14C97FC8-2F7C-4828-8F34-EB5509C81FB5}" type="datetime1">
              <a:rPr lang="pl-PL" smtClean="0"/>
              <a:pPr/>
              <a:t>2016-09-22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57B5178-775B-4E5B-9532-C9CE72B9F4DD}"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609600" y="635636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BE16DF-5E19-44DE-865B-FA953BA24658}" type="datetime1">
              <a:rPr lang="pl-PL" smtClean="0"/>
              <a:pPr/>
              <a:t>2016-09-22</a:t>
            </a:fld>
            <a:endParaRPr lang="pl-PL"/>
          </a:p>
        </p:txBody>
      </p:sp>
      <p:sp>
        <p:nvSpPr>
          <p:cNvPr id="5" name="Symbol zastępczy stopki 4"/>
          <p:cNvSpPr>
            <a:spLocks noGrp="1"/>
          </p:cNvSpPr>
          <p:nvPr>
            <p:ph type="ftr" sz="quarter" idx="3"/>
          </p:nvPr>
        </p:nvSpPr>
        <p:spPr>
          <a:xfrm>
            <a:off x="4165600" y="635636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737600" y="635636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7B5178-775B-4E5B-9532-C9CE72B9F4DD}"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5.xml.rels><?xml version="1.0" encoding="UTF-8" standalone="yes"?>
<Relationships xmlns="http://schemas.openxmlformats.org/package/2006/relationships"><Relationship Id="rId3" Type="http://schemas.openxmlformats.org/officeDocument/2006/relationships/hyperlink" Target="http://geoportal.kzgw.gov.pl/imap/" TargetMode="External"/><Relationship Id="rId2" Type="http://schemas.openxmlformats.org/officeDocument/2006/relationships/hyperlink" Target="http://www.rzgw.gda.pl/cms/fck/uploaded/ZI/ZI_082_006_jak_odszukac.pdf"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2.jpeg"/><Relationship Id="rId4" Type="http://schemas.openxmlformats.org/officeDocument/2006/relationships/image" Target="../media/image3.emf"/></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ctrTitle"/>
          </p:nvPr>
        </p:nvSpPr>
        <p:spPr>
          <a:xfrm>
            <a:off x="1919293" y="2060584"/>
            <a:ext cx="8424863" cy="1470025"/>
          </a:xfrm>
        </p:spPr>
        <p:txBody>
          <a:bodyPr>
            <a:noAutofit/>
          </a:bodyPr>
          <a:lstStyle/>
          <a:p>
            <a:pPr algn="ctr" eaLnBrk="1" hangingPunct="1"/>
            <a:r>
              <a:rPr lang="pl-PL" sz="4000" b="1" dirty="0">
                <a:solidFill>
                  <a:srgbClr val="990000"/>
                </a:solidFill>
              </a:rPr>
              <a:t>Program Rozwoju Obszarów Wiejskich </a:t>
            </a:r>
            <a:br>
              <a:rPr lang="pl-PL" sz="4000" b="1" dirty="0">
                <a:solidFill>
                  <a:srgbClr val="990000"/>
                </a:solidFill>
              </a:rPr>
            </a:br>
            <a:r>
              <a:rPr lang="pl-PL" sz="4000" b="1" dirty="0" smtClean="0">
                <a:solidFill>
                  <a:srgbClr val="990000"/>
                </a:solidFill>
              </a:rPr>
              <a:t>na lata 2014-2020</a:t>
            </a:r>
            <a:r>
              <a:rPr lang="pl-PL" sz="4000" b="1" dirty="0">
                <a:solidFill>
                  <a:srgbClr val="990000"/>
                </a:solidFill>
              </a:rPr>
              <a:t/>
            </a:r>
            <a:br>
              <a:rPr lang="pl-PL" sz="4000" b="1" dirty="0">
                <a:solidFill>
                  <a:srgbClr val="990000"/>
                </a:solidFill>
              </a:rPr>
            </a:br>
            <a:endParaRPr lang="pl-PL" sz="4000" b="1" u="sng" dirty="0">
              <a:solidFill>
                <a:srgbClr val="990000"/>
              </a:solidFill>
              <a:latin typeface="Book Antiqua" panose="02040602050305030304" pitchFamily="18" charset="0"/>
            </a:endParaRPr>
          </a:p>
        </p:txBody>
      </p:sp>
      <p:sp>
        <p:nvSpPr>
          <p:cNvPr id="1028" name="Rectangle 3"/>
          <p:cNvSpPr>
            <a:spLocks noGrp="1" noChangeArrowheads="1"/>
          </p:cNvSpPr>
          <p:nvPr>
            <p:ph type="subTitle" idx="1"/>
          </p:nvPr>
        </p:nvSpPr>
        <p:spPr>
          <a:xfrm>
            <a:off x="162560" y="6021388"/>
            <a:ext cx="11206480" cy="431800"/>
          </a:xfrm>
        </p:spPr>
        <p:txBody>
          <a:bodyPr/>
          <a:lstStyle/>
          <a:p>
            <a:pPr algn="l" eaLnBrk="1" hangingPunct="1">
              <a:lnSpc>
                <a:spcPct val="90000"/>
              </a:lnSpc>
            </a:pPr>
            <a:r>
              <a:rPr lang="pl-PL" sz="1800" b="1" dirty="0" smtClean="0">
                <a:solidFill>
                  <a:srgbClr val="990000"/>
                </a:solidFill>
                <a:latin typeface="+mj-lt"/>
              </a:rPr>
              <a:t>Opracował : STANISŁAW STROJEK                                                                                                      Lublin,  wrzesień 2016</a:t>
            </a:r>
            <a:endParaRPr lang="pl-PL" sz="1800" b="1" dirty="0">
              <a:solidFill>
                <a:srgbClr val="990000"/>
              </a:solidFill>
              <a:latin typeface="+mj-lt"/>
            </a:endParaRPr>
          </a:p>
        </p:txBody>
      </p:sp>
      <p:sp>
        <p:nvSpPr>
          <p:cNvPr id="12" name="Symbol zastępczy stopki 11"/>
          <p:cNvSpPr>
            <a:spLocks noGrp="1"/>
          </p:cNvSpPr>
          <p:nvPr>
            <p:ph type="ftr" sz="quarter" idx="11"/>
          </p:nvPr>
        </p:nvSpPr>
        <p:spPr/>
        <p:txBody>
          <a:bodyPr/>
          <a:lstStyle/>
          <a:p>
            <a:endParaRPr lang="pl-PL"/>
          </a:p>
        </p:txBody>
      </p:sp>
      <p:sp>
        <p:nvSpPr>
          <p:cNvPr id="11" name="Symbol zastępczy numeru slajdu 10"/>
          <p:cNvSpPr>
            <a:spLocks noGrp="1"/>
          </p:cNvSpPr>
          <p:nvPr>
            <p:ph type="sldNum" sz="quarter" idx="12"/>
          </p:nvPr>
        </p:nvSpPr>
        <p:spPr/>
        <p:txBody>
          <a:bodyPr/>
          <a:lstStyle/>
          <a:p>
            <a:fld id="{C57B5178-775B-4E5B-9532-C9CE72B9F4DD}" type="slidenum">
              <a:rPr lang="pl-PL" smtClean="0"/>
              <a:pPr/>
              <a:t>1</a:t>
            </a:fld>
            <a:endParaRPr lang="pl-PL"/>
          </a:p>
        </p:txBody>
      </p:sp>
      <p:sp>
        <p:nvSpPr>
          <p:cNvPr id="1033" name="Rectangle 29"/>
          <p:cNvSpPr>
            <a:spLocks noChangeArrowheads="1"/>
          </p:cNvSpPr>
          <p:nvPr/>
        </p:nvSpPr>
        <p:spPr bwMode="auto">
          <a:xfrm>
            <a:off x="1524006" y="2448649"/>
            <a:ext cx="18473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sz="1000">
                <a:solidFill>
                  <a:srgbClr val="666633"/>
                </a:solidFill>
                <a:latin typeface="Arial" panose="020B0604020202020204" pitchFamily="34" charset="0"/>
              </a:defRPr>
            </a:lvl1pPr>
            <a:lvl2pPr marL="742950" indent="-285750" eaLnBrk="0" hangingPunct="0">
              <a:defRPr sz="1000">
                <a:solidFill>
                  <a:srgbClr val="666633"/>
                </a:solidFill>
                <a:latin typeface="Arial" panose="020B0604020202020204" pitchFamily="34" charset="0"/>
              </a:defRPr>
            </a:lvl2pPr>
            <a:lvl3pPr marL="1143000" indent="-228600" eaLnBrk="0" hangingPunct="0">
              <a:defRPr sz="1000">
                <a:solidFill>
                  <a:srgbClr val="666633"/>
                </a:solidFill>
                <a:latin typeface="Arial" panose="020B0604020202020204" pitchFamily="34" charset="0"/>
              </a:defRPr>
            </a:lvl3pPr>
            <a:lvl4pPr marL="1600200" indent="-228600" eaLnBrk="0" hangingPunct="0">
              <a:defRPr sz="1000">
                <a:solidFill>
                  <a:srgbClr val="666633"/>
                </a:solidFill>
                <a:latin typeface="Arial" panose="020B0604020202020204" pitchFamily="34" charset="0"/>
              </a:defRPr>
            </a:lvl4pPr>
            <a:lvl5pPr marL="2057400" indent="-228600" eaLnBrk="0" hangingPunct="0">
              <a:defRPr sz="1000">
                <a:solidFill>
                  <a:srgbClr val="666633"/>
                </a:solidFill>
                <a:latin typeface="Arial" panose="020B0604020202020204" pitchFamily="34" charset="0"/>
              </a:defRPr>
            </a:lvl5pPr>
            <a:lvl6pPr marL="2514600" indent="-228600" algn="ctr" eaLnBrk="0" fontAlgn="base" hangingPunct="0">
              <a:spcBef>
                <a:spcPct val="0"/>
              </a:spcBef>
              <a:spcAft>
                <a:spcPct val="0"/>
              </a:spcAft>
              <a:defRPr sz="1000">
                <a:solidFill>
                  <a:srgbClr val="666633"/>
                </a:solidFill>
                <a:latin typeface="Arial" panose="020B0604020202020204" pitchFamily="34" charset="0"/>
              </a:defRPr>
            </a:lvl6pPr>
            <a:lvl7pPr marL="2971800" indent="-228600" algn="ctr" eaLnBrk="0" fontAlgn="base" hangingPunct="0">
              <a:spcBef>
                <a:spcPct val="0"/>
              </a:spcBef>
              <a:spcAft>
                <a:spcPct val="0"/>
              </a:spcAft>
              <a:defRPr sz="1000">
                <a:solidFill>
                  <a:srgbClr val="666633"/>
                </a:solidFill>
                <a:latin typeface="Arial" panose="020B0604020202020204" pitchFamily="34" charset="0"/>
              </a:defRPr>
            </a:lvl7pPr>
            <a:lvl8pPr marL="3429000" indent="-228600" algn="ctr" eaLnBrk="0" fontAlgn="base" hangingPunct="0">
              <a:spcBef>
                <a:spcPct val="0"/>
              </a:spcBef>
              <a:spcAft>
                <a:spcPct val="0"/>
              </a:spcAft>
              <a:defRPr sz="1000">
                <a:solidFill>
                  <a:srgbClr val="666633"/>
                </a:solidFill>
                <a:latin typeface="Arial" panose="020B0604020202020204" pitchFamily="34" charset="0"/>
              </a:defRPr>
            </a:lvl8pPr>
            <a:lvl9pPr marL="3886200" indent="-228600" algn="ctr" eaLnBrk="0" fontAlgn="base" hangingPunct="0">
              <a:spcBef>
                <a:spcPct val="0"/>
              </a:spcBef>
              <a:spcAft>
                <a:spcPct val="0"/>
              </a:spcAft>
              <a:defRPr sz="1000">
                <a:solidFill>
                  <a:srgbClr val="666633"/>
                </a:solidFill>
                <a:latin typeface="Arial" panose="020B0604020202020204" pitchFamily="34" charset="0"/>
              </a:defRPr>
            </a:lvl9pPr>
          </a:lstStyle>
          <a:p>
            <a:pPr eaLnBrk="1" hangingPunct="1"/>
            <a:endParaRPr lang="pl-PL"/>
          </a:p>
        </p:txBody>
      </p:sp>
      <p:sp>
        <p:nvSpPr>
          <p:cNvPr id="1034" name="Rectangle 30"/>
          <p:cNvSpPr>
            <a:spLocks noChangeArrowheads="1"/>
          </p:cNvSpPr>
          <p:nvPr/>
        </p:nvSpPr>
        <p:spPr bwMode="auto">
          <a:xfrm>
            <a:off x="1524006" y="3112194"/>
            <a:ext cx="18473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sz="1000">
                <a:solidFill>
                  <a:srgbClr val="666633"/>
                </a:solidFill>
                <a:latin typeface="Arial" panose="020B0604020202020204" pitchFamily="34" charset="0"/>
              </a:defRPr>
            </a:lvl1pPr>
            <a:lvl2pPr marL="742950" indent="-285750" eaLnBrk="0" hangingPunct="0">
              <a:defRPr sz="1000">
                <a:solidFill>
                  <a:srgbClr val="666633"/>
                </a:solidFill>
                <a:latin typeface="Arial" panose="020B0604020202020204" pitchFamily="34" charset="0"/>
              </a:defRPr>
            </a:lvl2pPr>
            <a:lvl3pPr marL="1143000" indent="-228600" eaLnBrk="0" hangingPunct="0">
              <a:defRPr sz="1000">
                <a:solidFill>
                  <a:srgbClr val="666633"/>
                </a:solidFill>
                <a:latin typeface="Arial" panose="020B0604020202020204" pitchFamily="34" charset="0"/>
              </a:defRPr>
            </a:lvl3pPr>
            <a:lvl4pPr marL="1600200" indent="-228600" eaLnBrk="0" hangingPunct="0">
              <a:defRPr sz="1000">
                <a:solidFill>
                  <a:srgbClr val="666633"/>
                </a:solidFill>
                <a:latin typeface="Arial" panose="020B0604020202020204" pitchFamily="34" charset="0"/>
              </a:defRPr>
            </a:lvl4pPr>
            <a:lvl5pPr marL="2057400" indent="-228600" eaLnBrk="0" hangingPunct="0">
              <a:defRPr sz="1000">
                <a:solidFill>
                  <a:srgbClr val="666633"/>
                </a:solidFill>
                <a:latin typeface="Arial" panose="020B0604020202020204" pitchFamily="34" charset="0"/>
              </a:defRPr>
            </a:lvl5pPr>
            <a:lvl6pPr marL="2514600" indent="-228600" algn="ctr" eaLnBrk="0" fontAlgn="base" hangingPunct="0">
              <a:spcBef>
                <a:spcPct val="0"/>
              </a:spcBef>
              <a:spcAft>
                <a:spcPct val="0"/>
              </a:spcAft>
              <a:defRPr sz="1000">
                <a:solidFill>
                  <a:srgbClr val="666633"/>
                </a:solidFill>
                <a:latin typeface="Arial" panose="020B0604020202020204" pitchFamily="34" charset="0"/>
              </a:defRPr>
            </a:lvl6pPr>
            <a:lvl7pPr marL="2971800" indent="-228600" algn="ctr" eaLnBrk="0" fontAlgn="base" hangingPunct="0">
              <a:spcBef>
                <a:spcPct val="0"/>
              </a:spcBef>
              <a:spcAft>
                <a:spcPct val="0"/>
              </a:spcAft>
              <a:defRPr sz="1000">
                <a:solidFill>
                  <a:srgbClr val="666633"/>
                </a:solidFill>
                <a:latin typeface="Arial" panose="020B0604020202020204" pitchFamily="34" charset="0"/>
              </a:defRPr>
            </a:lvl7pPr>
            <a:lvl8pPr marL="3429000" indent="-228600" algn="ctr" eaLnBrk="0" fontAlgn="base" hangingPunct="0">
              <a:spcBef>
                <a:spcPct val="0"/>
              </a:spcBef>
              <a:spcAft>
                <a:spcPct val="0"/>
              </a:spcAft>
              <a:defRPr sz="1000">
                <a:solidFill>
                  <a:srgbClr val="666633"/>
                </a:solidFill>
                <a:latin typeface="Arial" panose="020B0604020202020204" pitchFamily="34" charset="0"/>
              </a:defRPr>
            </a:lvl8pPr>
            <a:lvl9pPr marL="3886200" indent="-228600" algn="ctr" eaLnBrk="0" fontAlgn="base" hangingPunct="0">
              <a:spcBef>
                <a:spcPct val="0"/>
              </a:spcBef>
              <a:spcAft>
                <a:spcPct val="0"/>
              </a:spcAft>
              <a:defRPr sz="1000">
                <a:solidFill>
                  <a:srgbClr val="666633"/>
                </a:solidFill>
                <a:latin typeface="Arial" panose="020B0604020202020204" pitchFamily="34" charset="0"/>
              </a:defRPr>
            </a:lvl9pPr>
          </a:lstStyle>
          <a:p>
            <a:endParaRPr lang="pl-PL" sz="3600"/>
          </a:p>
        </p:txBody>
      </p:sp>
      <p:sp>
        <p:nvSpPr>
          <p:cNvPr id="1035" name="Rectangle 47"/>
          <p:cNvSpPr>
            <a:spLocks noChangeArrowheads="1"/>
          </p:cNvSpPr>
          <p:nvPr/>
        </p:nvSpPr>
        <p:spPr bwMode="auto">
          <a:xfrm>
            <a:off x="1524006" y="3963094"/>
            <a:ext cx="18473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sz="1000">
                <a:solidFill>
                  <a:srgbClr val="666633"/>
                </a:solidFill>
                <a:latin typeface="Arial" panose="020B0604020202020204" pitchFamily="34" charset="0"/>
              </a:defRPr>
            </a:lvl1pPr>
            <a:lvl2pPr marL="742950" indent="-285750" eaLnBrk="0" hangingPunct="0">
              <a:defRPr sz="1000">
                <a:solidFill>
                  <a:srgbClr val="666633"/>
                </a:solidFill>
                <a:latin typeface="Arial" panose="020B0604020202020204" pitchFamily="34" charset="0"/>
              </a:defRPr>
            </a:lvl2pPr>
            <a:lvl3pPr marL="1143000" indent="-228600" eaLnBrk="0" hangingPunct="0">
              <a:defRPr sz="1000">
                <a:solidFill>
                  <a:srgbClr val="666633"/>
                </a:solidFill>
                <a:latin typeface="Arial" panose="020B0604020202020204" pitchFamily="34" charset="0"/>
              </a:defRPr>
            </a:lvl3pPr>
            <a:lvl4pPr marL="1600200" indent="-228600" eaLnBrk="0" hangingPunct="0">
              <a:defRPr sz="1000">
                <a:solidFill>
                  <a:srgbClr val="666633"/>
                </a:solidFill>
                <a:latin typeface="Arial" panose="020B0604020202020204" pitchFamily="34" charset="0"/>
              </a:defRPr>
            </a:lvl4pPr>
            <a:lvl5pPr marL="2057400" indent="-228600" eaLnBrk="0" hangingPunct="0">
              <a:defRPr sz="1000">
                <a:solidFill>
                  <a:srgbClr val="666633"/>
                </a:solidFill>
                <a:latin typeface="Arial" panose="020B0604020202020204" pitchFamily="34" charset="0"/>
              </a:defRPr>
            </a:lvl5pPr>
            <a:lvl6pPr marL="2514600" indent="-228600" algn="ctr" eaLnBrk="0" fontAlgn="base" hangingPunct="0">
              <a:spcBef>
                <a:spcPct val="0"/>
              </a:spcBef>
              <a:spcAft>
                <a:spcPct val="0"/>
              </a:spcAft>
              <a:defRPr sz="1000">
                <a:solidFill>
                  <a:srgbClr val="666633"/>
                </a:solidFill>
                <a:latin typeface="Arial" panose="020B0604020202020204" pitchFamily="34" charset="0"/>
              </a:defRPr>
            </a:lvl6pPr>
            <a:lvl7pPr marL="2971800" indent="-228600" algn="ctr" eaLnBrk="0" fontAlgn="base" hangingPunct="0">
              <a:spcBef>
                <a:spcPct val="0"/>
              </a:spcBef>
              <a:spcAft>
                <a:spcPct val="0"/>
              </a:spcAft>
              <a:defRPr sz="1000">
                <a:solidFill>
                  <a:srgbClr val="666633"/>
                </a:solidFill>
                <a:latin typeface="Arial" panose="020B0604020202020204" pitchFamily="34" charset="0"/>
              </a:defRPr>
            </a:lvl7pPr>
            <a:lvl8pPr marL="3429000" indent="-228600" algn="ctr" eaLnBrk="0" fontAlgn="base" hangingPunct="0">
              <a:spcBef>
                <a:spcPct val="0"/>
              </a:spcBef>
              <a:spcAft>
                <a:spcPct val="0"/>
              </a:spcAft>
              <a:defRPr sz="1000">
                <a:solidFill>
                  <a:srgbClr val="666633"/>
                </a:solidFill>
                <a:latin typeface="Arial" panose="020B0604020202020204" pitchFamily="34" charset="0"/>
              </a:defRPr>
            </a:lvl8pPr>
            <a:lvl9pPr marL="3886200" indent="-228600" algn="ctr" eaLnBrk="0" fontAlgn="base" hangingPunct="0">
              <a:spcBef>
                <a:spcPct val="0"/>
              </a:spcBef>
              <a:spcAft>
                <a:spcPct val="0"/>
              </a:spcAft>
              <a:defRPr sz="1000">
                <a:solidFill>
                  <a:srgbClr val="666633"/>
                </a:solidFill>
                <a:latin typeface="Arial" panose="020B0604020202020204" pitchFamily="34" charset="0"/>
              </a:defRPr>
            </a:lvl9pPr>
          </a:lstStyle>
          <a:p>
            <a:endParaRPr lang="pl-PL" sz="3600"/>
          </a:p>
        </p:txBody>
      </p:sp>
      <p:sp>
        <p:nvSpPr>
          <p:cNvPr id="1037" name="Text Box 49"/>
          <p:cNvSpPr txBox="1">
            <a:spLocks noChangeArrowheads="1"/>
          </p:cNvSpPr>
          <p:nvPr/>
        </p:nvSpPr>
        <p:spPr bwMode="auto">
          <a:xfrm>
            <a:off x="1560230" y="4005272"/>
            <a:ext cx="898560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1000">
                <a:solidFill>
                  <a:srgbClr val="666633"/>
                </a:solidFill>
                <a:latin typeface="Arial" panose="020B0604020202020204" pitchFamily="34" charset="0"/>
              </a:defRPr>
            </a:lvl1pPr>
            <a:lvl2pPr marL="742950" indent="-285750" eaLnBrk="0" hangingPunct="0">
              <a:defRPr sz="1000">
                <a:solidFill>
                  <a:srgbClr val="666633"/>
                </a:solidFill>
                <a:latin typeface="Arial" panose="020B0604020202020204" pitchFamily="34" charset="0"/>
              </a:defRPr>
            </a:lvl2pPr>
            <a:lvl3pPr marL="1143000" indent="-228600" eaLnBrk="0" hangingPunct="0">
              <a:defRPr sz="1000">
                <a:solidFill>
                  <a:srgbClr val="666633"/>
                </a:solidFill>
                <a:latin typeface="Arial" panose="020B0604020202020204" pitchFamily="34" charset="0"/>
              </a:defRPr>
            </a:lvl3pPr>
            <a:lvl4pPr marL="1600200" indent="-228600" eaLnBrk="0" hangingPunct="0">
              <a:defRPr sz="1000">
                <a:solidFill>
                  <a:srgbClr val="666633"/>
                </a:solidFill>
                <a:latin typeface="Arial" panose="020B0604020202020204" pitchFamily="34" charset="0"/>
              </a:defRPr>
            </a:lvl4pPr>
            <a:lvl5pPr marL="2057400" indent="-228600" eaLnBrk="0" hangingPunct="0">
              <a:defRPr sz="1000">
                <a:solidFill>
                  <a:srgbClr val="666633"/>
                </a:solidFill>
                <a:latin typeface="Arial" panose="020B0604020202020204" pitchFamily="34" charset="0"/>
              </a:defRPr>
            </a:lvl5pPr>
            <a:lvl6pPr marL="2514600" indent="-228600" algn="ctr" eaLnBrk="0" fontAlgn="base" hangingPunct="0">
              <a:spcBef>
                <a:spcPct val="0"/>
              </a:spcBef>
              <a:spcAft>
                <a:spcPct val="0"/>
              </a:spcAft>
              <a:defRPr sz="1000">
                <a:solidFill>
                  <a:srgbClr val="666633"/>
                </a:solidFill>
                <a:latin typeface="Arial" panose="020B0604020202020204" pitchFamily="34" charset="0"/>
              </a:defRPr>
            </a:lvl6pPr>
            <a:lvl7pPr marL="2971800" indent="-228600" algn="ctr" eaLnBrk="0" fontAlgn="base" hangingPunct="0">
              <a:spcBef>
                <a:spcPct val="0"/>
              </a:spcBef>
              <a:spcAft>
                <a:spcPct val="0"/>
              </a:spcAft>
              <a:defRPr sz="1000">
                <a:solidFill>
                  <a:srgbClr val="666633"/>
                </a:solidFill>
                <a:latin typeface="Arial" panose="020B0604020202020204" pitchFamily="34" charset="0"/>
              </a:defRPr>
            </a:lvl7pPr>
            <a:lvl8pPr marL="3429000" indent="-228600" algn="ctr" eaLnBrk="0" fontAlgn="base" hangingPunct="0">
              <a:spcBef>
                <a:spcPct val="0"/>
              </a:spcBef>
              <a:spcAft>
                <a:spcPct val="0"/>
              </a:spcAft>
              <a:defRPr sz="1000">
                <a:solidFill>
                  <a:srgbClr val="666633"/>
                </a:solidFill>
                <a:latin typeface="Arial" panose="020B0604020202020204" pitchFamily="34" charset="0"/>
              </a:defRPr>
            </a:lvl8pPr>
            <a:lvl9pPr marL="3886200" indent="-228600" algn="ctr" eaLnBrk="0" fontAlgn="base" hangingPunct="0">
              <a:spcBef>
                <a:spcPct val="0"/>
              </a:spcBef>
              <a:spcAft>
                <a:spcPct val="0"/>
              </a:spcAft>
              <a:defRPr sz="1000">
                <a:solidFill>
                  <a:srgbClr val="666633"/>
                </a:solidFill>
                <a:latin typeface="Arial" panose="020B0604020202020204" pitchFamily="34" charset="0"/>
              </a:defRPr>
            </a:lvl9pPr>
          </a:lstStyle>
          <a:p>
            <a:pPr algn="ctr" eaLnBrk="1" hangingPunct="1"/>
            <a:r>
              <a:rPr lang="pl-PL" sz="2800" b="1" dirty="0">
                <a:latin typeface="+mj-lt"/>
              </a:rPr>
              <a:t>Urząd Marszałkowski Województwa Lubelskiego w Lublinie</a:t>
            </a:r>
          </a:p>
          <a:p>
            <a:pPr algn="ctr" eaLnBrk="1" hangingPunct="1"/>
            <a:r>
              <a:rPr lang="pl-PL" sz="2800" b="1" dirty="0">
                <a:latin typeface="+mj-lt"/>
              </a:rPr>
              <a:t>Departament </a:t>
            </a:r>
            <a:r>
              <a:rPr lang="pl-PL" sz="2800" b="1" dirty="0" smtClean="0">
                <a:latin typeface="+mj-lt"/>
              </a:rPr>
              <a:t>Programów Rozwoju Obszarów Wiejskich</a:t>
            </a:r>
            <a:endParaRPr lang="pl-PL" sz="2800" b="1" dirty="0">
              <a:latin typeface="+mj-lt"/>
            </a:endParaRPr>
          </a:p>
        </p:txBody>
      </p:sp>
      <p:pic>
        <p:nvPicPr>
          <p:cNvPr id="32" name="Picture 9" descr="her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10960" y="240194"/>
            <a:ext cx="741680" cy="803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 name="Obraz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79638" y="14551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4" descr="https://scontent-fra3-1.xx.fbcdn.net/hphotos-xfp1/v/t1.0-9/11059916_485476041602260_1086772666397272799_n.jpg?oh=3f3c3039c9b88ea0d8e2d078dd3abadb&amp;oe=5622D317"/>
          <p:cNvPicPr>
            <a:picLocks noChangeAspect="1" noChangeArrowheads="1"/>
          </p:cNvPicPr>
          <p:nvPr/>
        </p:nvPicPr>
        <p:blipFill>
          <a:blip r:embed="rId5" cstate="print"/>
          <a:srcRect/>
          <a:stretch>
            <a:fillRect/>
          </a:stretch>
        </p:blipFill>
        <p:spPr bwMode="auto">
          <a:xfrm>
            <a:off x="9258935" y="4"/>
            <a:ext cx="1980000" cy="1270642"/>
          </a:xfrm>
          <a:prstGeom prst="rect">
            <a:avLst/>
          </a:prstGeom>
          <a:noFill/>
        </p:spPr>
      </p:pic>
    </p:spTree>
    <p:extLst>
      <p:ext uri="{BB962C8B-B14F-4D97-AF65-F5344CB8AC3E}">
        <p14:creationId xmlns:p14="http://schemas.microsoft.com/office/powerpoint/2010/main" val="16996325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36880" y="1219200"/>
            <a:ext cx="11338560" cy="4957763"/>
          </a:xfrm>
        </p:spPr>
        <p:txBody>
          <a:bodyPr>
            <a:normAutofit/>
          </a:bodyPr>
          <a:lstStyle/>
          <a:p>
            <a:pPr algn="just">
              <a:buNone/>
            </a:pPr>
            <a:r>
              <a:rPr lang="pl-PL" sz="3600" b="1" dirty="0" smtClean="0"/>
              <a:t>12. Wnioskodawca zobowiązany jest do ponoszenia kosztów kwalifikowalnych zgodnie z przepisami o zamówieniach publicznych, a gdy przepisy te nie mają zastosowania, z zachowaniem konkurencyjnego trybu wyboru wykonawców, określonego w załączniku do umowy o przyznaniu pomocy (zasady dotyczące przeprowadzania postępowań ofertowych).</a:t>
            </a:r>
            <a:endParaRPr lang="pl-PL" sz="3600" b="1" dirty="0"/>
          </a:p>
          <a:p>
            <a:pPr algn="just"/>
            <a:endParaRPr lang="pl-PL" sz="3200" dirty="0"/>
          </a:p>
        </p:txBody>
      </p:sp>
      <p:sp>
        <p:nvSpPr>
          <p:cNvPr id="29" name="Symbol zastępczy stopki 28"/>
          <p:cNvSpPr>
            <a:spLocks noGrp="1"/>
          </p:cNvSpPr>
          <p:nvPr>
            <p:ph type="ftr" sz="quarter" idx="11"/>
          </p:nvPr>
        </p:nvSpPr>
        <p:spPr/>
        <p:txBody>
          <a:bodyPr/>
          <a:lstStyle/>
          <a:p>
            <a:endParaRPr lang="pl-PL"/>
          </a:p>
        </p:txBody>
      </p:sp>
      <p:sp>
        <p:nvSpPr>
          <p:cNvPr id="27" name="Symbol zastępczy numeru slajdu 26"/>
          <p:cNvSpPr>
            <a:spLocks noGrp="1"/>
          </p:cNvSpPr>
          <p:nvPr>
            <p:ph type="sldNum" sz="quarter" idx="12"/>
          </p:nvPr>
        </p:nvSpPr>
        <p:spPr/>
        <p:txBody>
          <a:bodyPr/>
          <a:lstStyle/>
          <a:p>
            <a:fld id="{C57B5178-775B-4E5B-9532-C9CE72B9F4DD}" type="slidenum">
              <a:rPr lang="pl-PL" smtClean="0"/>
              <a:pPr/>
              <a:t>10</a:t>
            </a:fld>
            <a:endParaRPr lang="pl-PL"/>
          </a:p>
        </p:txBody>
      </p:sp>
      <p:pic>
        <p:nvPicPr>
          <p:cNvPr id="4102" name="Picture 9" descr="her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08749" y="22056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Obraz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57718" y="14551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extLst>
      <p:ext uri="{BB962C8B-B14F-4D97-AF65-F5344CB8AC3E}">
        <p14:creationId xmlns:p14="http://schemas.microsoft.com/office/powerpoint/2010/main" val="207538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200" b="1" dirty="0" smtClean="0">
                <a:solidFill>
                  <a:srgbClr val="990000"/>
                </a:solidFill>
              </a:rPr>
              <a:t/>
            </a:r>
            <a:br>
              <a:rPr lang="pl-PL" sz="3200" b="1" dirty="0" smtClean="0">
                <a:solidFill>
                  <a:srgbClr val="990000"/>
                </a:solidFill>
              </a:rPr>
            </a:br>
            <a:r>
              <a:rPr lang="pl-PL" sz="3200" b="1" dirty="0" smtClean="0">
                <a:solidFill>
                  <a:srgbClr val="990000"/>
                </a:solidFill>
              </a:rPr>
              <a:t>                                                                                   </a:t>
            </a:r>
            <a:br>
              <a:rPr lang="pl-PL" sz="3200" b="1" dirty="0" smtClean="0">
                <a:solidFill>
                  <a:srgbClr val="990000"/>
                </a:solidFill>
              </a:rPr>
            </a:br>
            <a:r>
              <a:rPr lang="pl-PL" sz="3200" b="1" dirty="0" smtClean="0">
                <a:solidFill>
                  <a:srgbClr val="990000"/>
                </a:solidFill>
              </a:rPr>
              <a:t/>
            </a:r>
            <a:br>
              <a:rPr lang="pl-PL" sz="3200" b="1" dirty="0" smtClean="0">
                <a:solidFill>
                  <a:srgbClr val="990000"/>
                </a:solidFill>
              </a:rPr>
            </a:br>
            <a:r>
              <a:rPr lang="pl-PL" sz="3200" b="1" dirty="0" smtClean="0">
                <a:solidFill>
                  <a:srgbClr val="990000"/>
                </a:solidFill>
              </a:rPr>
              <a:t/>
            </a:r>
            <a:br>
              <a:rPr lang="pl-PL" sz="3200" b="1" dirty="0" smtClean="0">
                <a:solidFill>
                  <a:srgbClr val="990000"/>
                </a:solidFill>
              </a:rPr>
            </a:br>
            <a:endParaRPr lang="pl-PL" sz="3200" dirty="0"/>
          </a:p>
        </p:txBody>
      </p:sp>
      <p:sp>
        <p:nvSpPr>
          <p:cNvPr id="3" name="Symbol zastępczy zawartości 2"/>
          <p:cNvSpPr>
            <a:spLocks noGrp="1"/>
          </p:cNvSpPr>
          <p:nvPr>
            <p:ph idx="1"/>
          </p:nvPr>
        </p:nvSpPr>
        <p:spPr>
          <a:xfrm>
            <a:off x="579120" y="1259840"/>
            <a:ext cx="11332464" cy="4988560"/>
          </a:xfrm>
        </p:spPr>
        <p:txBody>
          <a:bodyPr>
            <a:normAutofit lnSpcReduction="10000"/>
          </a:bodyPr>
          <a:lstStyle/>
          <a:p>
            <a:pPr lvl="0" algn="just">
              <a:buNone/>
            </a:pPr>
            <a:r>
              <a:rPr lang="pl-PL" sz="3600" b="1" dirty="0" smtClean="0"/>
              <a:t>13. W przypadku, gdy Wnioskodawca składa kilka wniosków, w okresie obowiązywania dokumentów składanych wraz z wnioskiem może dołączyć do wniosku kserokopie dokumentów dołączonych do innego wniosku, ma przy tym obowiązek, dokonać odręcznego wpisu na składanej kopii, że oryginał dokumentu znajduje się przy innym wniosku (z podaniem informacji niezbędnych do zlokalizowania oryginału dokumentu, np. znak sprawy).</a:t>
            </a:r>
          </a:p>
          <a:p>
            <a:pPr algn="just">
              <a:buNone/>
            </a:pPr>
            <a:endParaRPr lang="pl-PL" b="1" dirty="0"/>
          </a:p>
        </p:txBody>
      </p:sp>
      <p:sp>
        <p:nvSpPr>
          <p:cNvPr id="8" name="Symbol zastępczy stopki 7"/>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57B5178-775B-4E5B-9532-C9CE72B9F4DD}" type="slidenum">
              <a:rPr lang="pl-PL" smtClean="0"/>
              <a:pPr/>
              <a:t>11</a:t>
            </a:fld>
            <a:endParaRPr lang="pl-PL" dirty="0"/>
          </a:p>
        </p:txBody>
      </p:sp>
      <p:pic>
        <p:nvPicPr>
          <p:cNvPr id="4" name="Picture 4" descr="https://scontent-fra3-1.xx.fbcdn.net/hphotos-xfp1/v/t1.0-9/11059916_485476041602260_1086772666397272799_n.jpg?oh=3f3c3039c9b88ea0d8e2d078dd3abadb&amp;oe=5622D317"/>
          <p:cNvPicPr>
            <a:picLocks noChangeAspect="1" noChangeArrowheads="1"/>
          </p:cNvPicPr>
          <p:nvPr/>
        </p:nvPicPr>
        <p:blipFill>
          <a:blip r:embed="rId2" cstate="print"/>
          <a:srcRect/>
          <a:stretch>
            <a:fillRect/>
          </a:stretch>
        </p:blipFill>
        <p:spPr bwMode="auto">
          <a:xfrm>
            <a:off x="9258936" y="4"/>
            <a:ext cx="1682927" cy="1080000"/>
          </a:xfrm>
          <a:prstGeom prst="rect">
            <a:avLst/>
          </a:prstGeom>
          <a:noFill/>
        </p:spPr>
      </p:pic>
      <p:pic>
        <p:nvPicPr>
          <p:cNvPr id="5" name="Obraz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57718" y="13535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her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08749" y="22056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t>
            </a:r>
            <a:endParaRPr lang="pl-PL" dirty="0"/>
          </a:p>
        </p:txBody>
      </p:sp>
      <p:sp>
        <p:nvSpPr>
          <p:cNvPr id="3" name="Symbol zastępczy zawartości 2"/>
          <p:cNvSpPr>
            <a:spLocks noGrp="1"/>
          </p:cNvSpPr>
          <p:nvPr>
            <p:ph idx="1"/>
          </p:nvPr>
        </p:nvSpPr>
        <p:spPr/>
        <p:txBody>
          <a:bodyPr>
            <a:normAutofit lnSpcReduction="10000"/>
          </a:bodyPr>
          <a:lstStyle/>
          <a:p>
            <a:pPr lvl="0" algn="just">
              <a:buNone/>
            </a:pPr>
            <a:r>
              <a:rPr lang="pl-PL" b="1" dirty="0" smtClean="0"/>
              <a:t>14. W przypadku, gdy zakres niezbędnych informacji nie mieści się w przewidzianych do tego tabelach i rubrykach, dane te należy zamieścić na dodatkowych kartkach (np. kopie stron Wniosku, kopie stron formularzy załączników) ze wskazaniem, której części dokumentu dotyczą oraz adnotacją, że dana rubryka lub tabela została dołączona. Dodatkowe strony należy podpisać oraz opatrzyć datą i dołączyć do wniosku przy pomocy zszywacza. Przy wypełnianiu elektronicznym wniosku istnieje możliwość dodawania wierszy oraz zawijania tekstu w polach.</a:t>
            </a:r>
            <a:r>
              <a:rPr lang="pl-PL" dirty="0" smtClean="0"/>
              <a:t> </a:t>
            </a:r>
          </a:p>
          <a:p>
            <a:pPr algn="just">
              <a:buNone/>
            </a:pPr>
            <a:endParaRPr lang="pl-PL"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12</a:t>
            </a:fld>
            <a:endParaRPr lang="pl-PL"/>
          </a:p>
        </p:txBody>
      </p:sp>
      <p:pic>
        <p:nvPicPr>
          <p:cNvPr id="6" name="Obraz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1478" y="29791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06109" y="38312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431656" y="284484"/>
            <a:ext cx="1682927" cy="10800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t>
            </a:r>
            <a:endParaRPr lang="pl-PL" dirty="0"/>
          </a:p>
        </p:txBody>
      </p:sp>
      <p:sp>
        <p:nvSpPr>
          <p:cNvPr id="3" name="Symbol zastępczy zawartości 2"/>
          <p:cNvSpPr>
            <a:spLocks noGrp="1"/>
          </p:cNvSpPr>
          <p:nvPr>
            <p:ph idx="1"/>
          </p:nvPr>
        </p:nvSpPr>
        <p:spPr/>
        <p:txBody>
          <a:bodyPr>
            <a:normAutofit fontScale="92500" lnSpcReduction="10000"/>
          </a:bodyPr>
          <a:lstStyle/>
          <a:p>
            <a:pPr lvl="0" algn="just">
              <a:buNone/>
            </a:pPr>
            <a:r>
              <a:rPr lang="pl-PL" sz="3600" b="1" dirty="0" smtClean="0"/>
              <a:t>15. W sytuacji, kiedy dane pole wniosku nie dotyczy Wnioskodawcy, powinien wstawić kreskę, chyba że                   w Instrukcji podano inaczej. </a:t>
            </a:r>
          </a:p>
          <a:p>
            <a:pPr lvl="0" algn="just">
              <a:buNone/>
            </a:pPr>
            <a:r>
              <a:rPr lang="pl-PL" sz="3600" b="1" dirty="0" smtClean="0"/>
              <a:t>16. Wszystkie koszty oraz kwoty należy podać w złotych zaokrąglając zgodnie z zasadami matematycznymi z dokładnością do dwóch miejsc po przecinku, z wyjątkiem wnioskowanej kwoty pomocy, którą należy podać </a:t>
            </a:r>
            <a:br>
              <a:rPr lang="pl-PL" sz="3600" b="1" dirty="0" smtClean="0"/>
            </a:br>
            <a:r>
              <a:rPr lang="pl-PL" sz="3600" b="1" dirty="0" smtClean="0"/>
              <a:t>w pełnych złotych zaokrągloną w dół (po odrzuceniu groszy).</a:t>
            </a:r>
          </a:p>
          <a:p>
            <a:pPr>
              <a:buNone/>
            </a:pPr>
            <a:endParaRPr lang="pl-PL"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13</a:t>
            </a:fld>
            <a:endParaRPr lang="pl-PL"/>
          </a:p>
        </p:txBody>
      </p:sp>
      <p:pic>
        <p:nvPicPr>
          <p:cNvPr id="6" name="Obraz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1478" y="29791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06109" y="38312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431656" y="284484"/>
            <a:ext cx="1682927" cy="10800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20000"/>
          </a:bodyPr>
          <a:lstStyle/>
          <a:p>
            <a:pPr lvl="0">
              <a:buNone/>
            </a:pPr>
            <a:r>
              <a:rPr lang="pl-PL" sz="4100" b="1" dirty="0" smtClean="0"/>
              <a:t>19. Przed złożeniem wniosku należy upewnić się, czy:</a:t>
            </a:r>
          </a:p>
          <a:p>
            <a:pPr lvl="1"/>
            <a:r>
              <a:rPr lang="pl-PL" sz="4100" b="1" dirty="0" smtClean="0"/>
              <a:t>wniosek został podpisany i opieczętowany przez osobę reprezentującą Wnioskodawcę albo przez pełnomocnika w wyznaczonym do tego miejscu, </a:t>
            </a:r>
          </a:p>
          <a:p>
            <a:pPr lvl="1"/>
            <a:r>
              <a:rPr lang="pl-PL" sz="4100" b="1" dirty="0" smtClean="0"/>
              <a:t>wypełnione zostały wszystkie wymagane pola wniosku,</a:t>
            </a:r>
          </a:p>
          <a:p>
            <a:pPr lvl="1"/>
            <a:r>
              <a:rPr lang="pl-PL" sz="4100" b="1" dirty="0" smtClean="0"/>
              <a:t>załączone zostały wszystkie wymagane dla danego rodzaju operacji, dokumenty (zgodnie z pkt. VI.</a:t>
            </a:r>
            <a:r>
              <a:rPr lang="pl-PL" sz="4100" b="1" i="1" dirty="0" smtClean="0"/>
              <a:t> Informacja o załącznikach</a:t>
            </a:r>
            <a:r>
              <a:rPr lang="pl-PL" sz="4100" b="1" dirty="0" smtClean="0"/>
              <a:t>).</a:t>
            </a:r>
            <a:endParaRPr lang="pl-PL"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14</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7500" lnSpcReduction="20000"/>
          </a:bodyPr>
          <a:lstStyle/>
          <a:p>
            <a:pPr algn="just">
              <a:buNone/>
            </a:pPr>
            <a:r>
              <a:rPr lang="pl-PL" sz="4100" b="1" dirty="0" smtClean="0"/>
              <a:t>20. G</a:t>
            </a:r>
            <a:r>
              <a:rPr lang="pl-PL" sz="4400" b="1" dirty="0" smtClean="0"/>
              <a:t>dy Wnioskodawca zostanie wezwany na piśmie przez UM do usunięcia braków we wniosku albo wycofuje wniosek w części, to należy zaznaczyć pole „korekta wniosku”. </a:t>
            </a:r>
          </a:p>
          <a:p>
            <a:pPr algn="just"/>
            <a:r>
              <a:rPr lang="pl-PL" sz="4400" b="1" dirty="0" smtClean="0"/>
              <a:t>W tym przypadku, Wnioskodawca dokonuje poprawek i uzupełnień w polach wniosku/załącznikach, wyłącznie tych do korekty których został wezwany. Nie należy wypełniać całego wniosku. Dane wniosku nie objęte korektą muszą być tożsame z danymi, które zostały podane w ostatniej złożonej wersji wniosku. </a:t>
            </a:r>
            <a:endParaRPr lang="pl-PL"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15</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7500" lnSpcReduction="20000"/>
          </a:bodyPr>
          <a:lstStyle/>
          <a:p>
            <a:pPr lvl="0">
              <a:buNone/>
            </a:pPr>
            <a:r>
              <a:rPr lang="pl-PL" sz="5200" b="1" dirty="0" smtClean="0">
                <a:solidFill>
                  <a:srgbClr val="C00000"/>
                </a:solidFill>
              </a:rPr>
              <a:t>Załączniki do wniosku. </a:t>
            </a:r>
          </a:p>
          <a:p>
            <a:r>
              <a:rPr lang="pl-PL" sz="4400" b="1" dirty="0" smtClean="0"/>
              <a:t>Dokumenty sporządzone na formularzach udostępnionych przez UM powinny być, w wyznaczonych do tego miejscach, czytelnie podpisane przez osobę reprezentującą Wnioskodawcę albo pełnomocnika oraz opatrzone pieczęcią nagłówkową i datą. </a:t>
            </a:r>
          </a:p>
          <a:p>
            <a:r>
              <a:rPr lang="pl-PL" sz="4400" b="1" dirty="0" smtClean="0"/>
              <a:t>Dołączane do wniosku dokumenty, takie jak: opinie, protokoły, odpisy, wypisy, zaświadczenia, pozwolenia itp. uznawane są przez UM za ważne bezterminowo, jeżeli w ich treści albo Instrukcji nie określono inaczej. </a:t>
            </a:r>
            <a:r>
              <a:rPr lang="pl-PL" sz="4100" b="1" dirty="0" smtClean="0"/>
              <a:t> </a:t>
            </a:r>
            <a:endParaRPr lang="pl-PL"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16</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20000"/>
          </a:bodyPr>
          <a:lstStyle/>
          <a:p>
            <a:pPr algn="just"/>
            <a:r>
              <a:rPr lang="pl-PL" sz="4400" b="1" dirty="0" smtClean="0"/>
              <a:t>Kopie dokumentów, dołącza się do wniosku w formie kopii potwierdzonych za zgodność z oryginałem przez podmiot ubiegający się o przyznanie pomocy albo pracownika samorządu województwa, albo podmiot, który wydał dokument, albo w formie kopii poświadczonych za zgodność z oryginałem przez notariusza lub przez występującego w sprawie pełnomocnika będącego radcą prawnym albo adwokatem. </a:t>
            </a:r>
            <a:endParaRPr lang="pl-PL"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17</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7500" lnSpcReduction="20000"/>
          </a:bodyPr>
          <a:lstStyle/>
          <a:p>
            <a:pPr>
              <a:buNone/>
            </a:pPr>
            <a:r>
              <a:rPr lang="pl-PL" sz="4400" b="1" dirty="0" smtClean="0">
                <a:solidFill>
                  <a:srgbClr val="C00000"/>
                </a:solidFill>
              </a:rPr>
              <a:t>Zał. nr 2 </a:t>
            </a:r>
            <a:r>
              <a:rPr lang="pl-PL" sz="4400" b="1" dirty="0" smtClean="0"/>
              <a:t>- Dokument potwierdzający prawo do     </a:t>
            </a:r>
            <a:br>
              <a:rPr lang="pl-PL" sz="4400" b="1" dirty="0" smtClean="0"/>
            </a:br>
            <a:r>
              <a:rPr lang="pl-PL" sz="4400" b="1" dirty="0" smtClean="0"/>
              <a:t>              dysponowania nieruchomością – kopia</a:t>
            </a:r>
          </a:p>
          <a:p>
            <a:r>
              <a:rPr lang="pl-PL" sz="4400" b="1" dirty="0" smtClean="0"/>
              <a:t>Złożenie ww. dokumentu jest wymagane w przypadku, gdy dla planowanej operacji Wnioskodawca załącza do wniosku decyzję o pozwoleniu na budowę lub zgłoszenie zamiaru wykonywania robót budowlanych właściwemu organowi. oraz w przypadku realizowania operacji w formie „zaprojektuj – wybuduj” dokumenty potwierdzające prawo do dysponowania nieruchomością </a:t>
            </a:r>
            <a:r>
              <a:rPr lang="pl-PL" sz="4400" b="1" dirty="0" smtClean="0">
                <a:solidFill>
                  <a:srgbClr val="C00000"/>
                </a:solidFill>
              </a:rPr>
              <a:t>są załącznikami obowiązkowymi</a:t>
            </a:r>
            <a:r>
              <a:rPr lang="pl-PL" sz="4400" b="1" dirty="0" smtClean="0"/>
              <a:t>. </a:t>
            </a:r>
            <a:endParaRPr lang="pl-PL"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18</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7500" lnSpcReduction="20000"/>
          </a:bodyPr>
          <a:lstStyle/>
          <a:p>
            <a:r>
              <a:rPr lang="pl-PL" sz="4600" b="1" dirty="0" smtClean="0"/>
              <a:t>Uznaje się następujące dokumenty potwierdzające tytuł prawny do nieruchomości, której dotyczy: </a:t>
            </a:r>
          </a:p>
          <a:p>
            <a:pPr>
              <a:buNone/>
            </a:pPr>
            <a:r>
              <a:rPr lang="pl-PL" sz="4400" b="1" dirty="0" smtClean="0"/>
              <a:t>  - odpis z ksiąg wieczystych wystawiony nie wcześniej niż 3 miesiące przed złożeniem wniosku o przyznanie pomocy, </a:t>
            </a:r>
          </a:p>
          <a:p>
            <a:pPr>
              <a:buNone/>
            </a:pPr>
            <a:r>
              <a:rPr lang="pl-PL" sz="4400" b="1" dirty="0" smtClean="0"/>
              <a:t>lub </a:t>
            </a:r>
          </a:p>
          <a:p>
            <a:pPr>
              <a:buNone/>
            </a:pPr>
            <a:r>
              <a:rPr lang="pl-PL" sz="4400" b="1" dirty="0" smtClean="0"/>
              <a:t>  - odpis aktu notarialnego wraz z kopią wniosku o wpis do księgi wieczystej. Kopia wniosku powinna zawierać czytelne potwierdzenie jego złożenia w sądzie, lub </a:t>
            </a:r>
          </a:p>
          <a:p>
            <a:pPr>
              <a:buNone/>
            </a:pPr>
            <a:r>
              <a:rPr lang="pl-PL" sz="4400" b="1" dirty="0" smtClean="0"/>
              <a:t>   </a:t>
            </a:r>
            <a:endParaRPr lang="pl-PL"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19</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a:xfrm>
            <a:off x="264160" y="1125547"/>
            <a:ext cx="11135360" cy="1292533"/>
          </a:xfrm>
        </p:spPr>
        <p:txBody>
          <a:bodyPr>
            <a:noAutofit/>
          </a:bodyPr>
          <a:lstStyle/>
          <a:p>
            <a:pPr algn="ctr"/>
            <a:r>
              <a:rPr lang="pl-PL" sz="3600" b="1" dirty="0" smtClean="0">
                <a:solidFill>
                  <a:srgbClr val="990000"/>
                </a:solidFill>
              </a:rPr>
              <a:t>Działanie: </a:t>
            </a:r>
            <a:r>
              <a:rPr lang="pl-PL" sz="3600" b="1" dirty="0" smtClean="0"/>
              <a:t>Podstawowe usługi i odnowa miejscowości na obszarach wiejskich</a:t>
            </a:r>
            <a:endParaRPr lang="pl-PL" sz="3600" b="1" dirty="0"/>
          </a:p>
        </p:txBody>
      </p:sp>
      <p:sp>
        <p:nvSpPr>
          <p:cNvPr id="2052" name="Rectangle 3"/>
          <p:cNvSpPr>
            <a:spLocks noGrp="1" noChangeArrowheads="1"/>
          </p:cNvSpPr>
          <p:nvPr>
            <p:ph type="subTitle" idx="1"/>
          </p:nvPr>
        </p:nvSpPr>
        <p:spPr>
          <a:xfrm>
            <a:off x="2927351" y="1989138"/>
            <a:ext cx="6400800" cy="3744912"/>
          </a:xfrm>
        </p:spPr>
        <p:txBody>
          <a:bodyPr>
            <a:normAutofit/>
          </a:bodyPr>
          <a:lstStyle/>
          <a:p>
            <a:pPr algn="just"/>
            <a:r>
              <a:rPr lang="pl-PL" sz="3200" dirty="0"/>
              <a:t>	</a:t>
            </a:r>
          </a:p>
        </p:txBody>
      </p:sp>
      <p:sp>
        <p:nvSpPr>
          <p:cNvPr id="29" name="Symbol zastępczy stopki 28"/>
          <p:cNvSpPr>
            <a:spLocks noGrp="1"/>
          </p:cNvSpPr>
          <p:nvPr>
            <p:ph type="ftr" sz="quarter" idx="11"/>
          </p:nvPr>
        </p:nvSpPr>
        <p:spPr/>
        <p:txBody>
          <a:bodyPr/>
          <a:lstStyle/>
          <a:p>
            <a:endParaRPr lang="pl-PL"/>
          </a:p>
        </p:txBody>
      </p:sp>
      <p:sp>
        <p:nvSpPr>
          <p:cNvPr id="28" name="Symbol zastępczy numeru slajdu 27"/>
          <p:cNvSpPr>
            <a:spLocks noGrp="1"/>
          </p:cNvSpPr>
          <p:nvPr>
            <p:ph type="sldNum" sz="quarter" idx="12"/>
          </p:nvPr>
        </p:nvSpPr>
        <p:spPr/>
        <p:txBody>
          <a:bodyPr/>
          <a:lstStyle/>
          <a:p>
            <a:fld id="{C57B5178-775B-4E5B-9532-C9CE72B9F4DD}" type="slidenum">
              <a:rPr lang="pl-PL" smtClean="0"/>
              <a:pPr/>
              <a:t>2</a:t>
            </a:fld>
            <a:endParaRPr lang="pl-PL"/>
          </a:p>
        </p:txBody>
      </p:sp>
      <p:pic>
        <p:nvPicPr>
          <p:cNvPr id="30" name="Picture 9" descr="her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37629" y="22056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 name="Obraz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57718" y="13535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Prostokąt 25"/>
          <p:cNvSpPr/>
          <p:nvPr/>
        </p:nvSpPr>
        <p:spPr>
          <a:xfrm>
            <a:off x="294640" y="2690336"/>
            <a:ext cx="11186160" cy="3323987"/>
          </a:xfrm>
          <a:prstGeom prst="rect">
            <a:avLst/>
          </a:prstGeom>
        </p:spPr>
        <p:txBody>
          <a:bodyPr wrap="square">
            <a:spAutoFit/>
          </a:bodyPr>
          <a:lstStyle/>
          <a:p>
            <a:pPr algn="just">
              <a:lnSpc>
                <a:spcPct val="150000"/>
              </a:lnSpc>
            </a:pPr>
            <a:r>
              <a:rPr lang="pl-PL" altLang="pl-PL" sz="2800" b="1" dirty="0" smtClean="0">
                <a:solidFill>
                  <a:srgbClr val="C00000"/>
                </a:solidFill>
                <a:latin typeface="Arial" pitchFamily="34" charset="0"/>
                <a:cs typeface="Arial" pitchFamily="34" charset="0"/>
              </a:rPr>
              <a:t>Poddziałanie:</a:t>
            </a:r>
            <a:r>
              <a:rPr lang="pl-PL" altLang="pl-PL" sz="2800" b="1" dirty="0" smtClean="0">
                <a:latin typeface="Arial" pitchFamily="34" charset="0"/>
                <a:cs typeface="Arial" pitchFamily="34" charset="0"/>
              </a:rPr>
              <a:t> </a:t>
            </a:r>
            <a:r>
              <a:rPr lang="pl-PL" altLang="pl-PL" sz="2800" b="1" i="1" dirty="0" smtClean="0">
                <a:latin typeface="Arial" pitchFamily="34" charset="0"/>
                <a:cs typeface="Arial" pitchFamily="34" charset="0"/>
              </a:rPr>
              <a:t>Wsparcie inwestycji związanych z tworzeniem, ulepszaniem lub rozbudową wszystkich rodzajów małej infrastruktury, w tym inwestycji w energię odnawialną                    i w oszczędzanie energii.</a:t>
            </a:r>
          </a:p>
          <a:p>
            <a:pPr>
              <a:lnSpc>
                <a:spcPct val="150000"/>
              </a:lnSpc>
            </a:pPr>
            <a:r>
              <a:rPr lang="pl-PL" sz="2800" b="1" i="1" dirty="0" smtClean="0">
                <a:solidFill>
                  <a:srgbClr val="C00000"/>
                </a:solidFill>
                <a:latin typeface="Arial" pitchFamily="34" charset="0"/>
                <a:cs typeface="Arial" pitchFamily="34" charset="0"/>
              </a:rPr>
              <a:t>Operacje typu: </a:t>
            </a:r>
            <a:r>
              <a:rPr lang="pl-PL" sz="2800" b="1" i="1" dirty="0" smtClean="0">
                <a:latin typeface="Arial" pitchFamily="34" charset="0"/>
                <a:cs typeface="Arial" pitchFamily="34" charset="0"/>
              </a:rPr>
              <a:t>Gospodarka wodno-ściekowa</a:t>
            </a:r>
            <a:endParaRPr lang="pl-PL" sz="2800" b="1" dirty="0"/>
          </a:p>
        </p:txBody>
      </p:sp>
      <p:pic>
        <p:nvPicPr>
          <p:cNvPr id="27"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extLst>
      <p:ext uri="{BB962C8B-B14F-4D97-AF65-F5344CB8AC3E}">
        <p14:creationId xmlns:p14="http://schemas.microsoft.com/office/powerpoint/2010/main" val="41862516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buNone/>
            </a:pPr>
            <a:r>
              <a:rPr lang="pl-PL" sz="4400" b="1" dirty="0" smtClean="0"/>
              <a:t> - </a:t>
            </a:r>
            <a:r>
              <a:rPr lang="pl-PL" b="1" dirty="0" smtClean="0"/>
              <a:t>prawomocne orzeczenie sądu wraz z kopią wniosku o wpis do księgi wieczystej. Kopia wniosku powinna zawierać czytelne potwierdzenie jego złożenia w sądzie, lub </a:t>
            </a:r>
          </a:p>
          <a:p>
            <a:pPr>
              <a:buNone/>
            </a:pPr>
            <a:r>
              <a:rPr lang="pl-PL" b="1" dirty="0" smtClean="0"/>
              <a:t>   - ostateczna decyzja administracyjna wraz z kopią wniosku o wpis do księgi wieczystej. Kopia wniosku powinna zawierać czytelne potwierdzenie jego złożenia w sądzie, lub </a:t>
            </a:r>
          </a:p>
          <a:p>
            <a:pPr>
              <a:buNone/>
            </a:pPr>
            <a:r>
              <a:rPr lang="pl-PL" b="1" dirty="0" smtClean="0"/>
              <a:t>   - inne dokumenty potwierdzające tytuł prawny. </a:t>
            </a:r>
          </a:p>
          <a:p>
            <a:pPr algn="just">
              <a:buNone/>
            </a:pPr>
            <a:endParaRPr lang="pl-PL"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20</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20000"/>
          </a:bodyPr>
          <a:lstStyle/>
          <a:p>
            <a:pPr algn="just">
              <a:buNone/>
            </a:pPr>
            <a:r>
              <a:rPr lang="pl-PL" sz="4400" dirty="0" smtClean="0"/>
              <a:t>   </a:t>
            </a:r>
            <a:r>
              <a:rPr lang="pl-PL" sz="4400" b="1" dirty="0" smtClean="0"/>
              <a:t>W związku z udostępnieniem przeglądarki ksiąg wieczystych na stronie internetowej Ministerstwa Sprawiedliwości </a:t>
            </a:r>
            <a:r>
              <a:rPr lang="pl-PL" sz="4400" b="1" dirty="0" smtClean="0">
                <a:solidFill>
                  <a:srgbClr val="0070C0"/>
                </a:solidFill>
              </a:rPr>
              <a:t>www.ms.gov.pl</a:t>
            </a:r>
            <a:r>
              <a:rPr lang="pl-PL" sz="4400" b="1" dirty="0" smtClean="0"/>
              <a:t> możliwe jest podanie przez Wnioskodawcę jedynie numeru elektronicznej księgi wieczystej, bez konieczności załączania odpisu. </a:t>
            </a:r>
          </a:p>
          <a:p>
            <a:pPr algn="just">
              <a:buNone/>
            </a:pPr>
            <a:r>
              <a:rPr lang="pl-PL" sz="4400" dirty="0" smtClean="0"/>
              <a:t>   </a:t>
            </a:r>
            <a:r>
              <a:rPr lang="pl-PL" sz="4400" b="1" dirty="0" smtClean="0"/>
              <a:t>W takim przypadku wystarczy wpisać numer elektronicznej księgi wieczystej w wierszu pola 16 w sekcji VI wniosku.  </a:t>
            </a:r>
            <a:endParaRPr lang="pl-PL"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21</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79120" y="1569726"/>
            <a:ext cx="10972800" cy="4525963"/>
          </a:xfrm>
        </p:spPr>
        <p:txBody>
          <a:bodyPr>
            <a:normAutofit lnSpcReduction="10000"/>
          </a:bodyPr>
          <a:lstStyle/>
          <a:p>
            <a:pPr algn="just">
              <a:buNone/>
            </a:pPr>
            <a:r>
              <a:rPr lang="pl-PL" b="1" dirty="0" smtClean="0">
                <a:solidFill>
                  <a:srgbClr val="C00000"/>
                </a:solidFill>
              </a:rPr>
              <a:t>Zał. nr 2a </a:t>
            </a:r>
            <a:r>
              <a:rPr lang="pl-PL" b="1" dirty="0" smtClean="0"/>
              <a:t>– </a:t>
            </a:r>
          </a:p>
          <a:p>
            <a:pPr>
              <a:lnSpc>
                <a:spcPct val="110000"/>
              </a:lnSpc>
              <a:spcBef>
                <a:spcPts val="0"/>
              </a:spcBef>
              <a:buNone/>
            </a:pPr>
            <a:r>
              <a:rPr lang="pl-PL" b="1" dirty="0" smtClean="0"/>
              <a:t>   Oświadczenie właściciela lub współwłaściciela nieruchomości, że wyraża zgodę na realizację operacji trwale związanej z nieruchomością, jeżeli operacja realizowana jest na nieruchomości będącej w posiadaniu zależnym lub będącej przedmiotem współwłasności - </a:t>
            </a:r>
            <a:r>
              <a:rPr lang="pl-PL" b="1" dirty="0" smtClean="0">
                <a:solidFill>
                  <a:srgbClr val="C00000"/>
                </a:solidFill>
              </a:rPr>
              <a:t>oryginał</a:t>
            </a:r>
            <a:r>
              <a:rPr lang="pl-PL" sz="4400" b="1" dirty="0" smtClean="0"/>
              <a:t>  </a:t>
            </a:r>
          </a:p>
          <a:p>
            <a:pPr algn="just">
              <a:buNone/>
            </a:pPr>
            <a:r>
              <a:rPr lang="pl-PL" b="1" dirty="0" smtClean="0"/>
              <a:t>   Oświadczenie ma być sporządzone na formularzu 2a załączonym do wzoru wniosku. </a:t>
            </a:r>
            <a:endParaRPr lang="pl-PL"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22</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r>
              <a:rPr lang="pl-PL" b="1" dirty="0" smtClean="0"/>
              <a:t>Oświadczenie powinno być złożone </a:t>
            </a:r>
            <a:r>
              <a:rPr lang="pl-PL" b="1" dirty="0" smtClean="0">
                <a:solidFill>
                  <a:srgbClr val="C00000"/>
                </a:solidFill>
              </a:rPr>
              <a:t>przez każdego właściciela /współwłaściciela </a:t>
            </a:r>
            <a:r>
              <a:rPr lang="pl-PL" b="1" dirty="0" smtClean="0"/>
              <a:t>nieruchomości. Liczba złożonych oświadczeń powinna być </a:t>
            </a:r>
            <a:r>
              <a:rPr lang="pl-PL" b="1" dirty="0" smtClean="0">
                <a:solidFill>
                  <a:srgbClr val="C00000"/>
                </a:solidFill>
              </a:rPr>
              <a:t>równa liczbie właścicieli / współwłaścicieli </a:t>
            </a:r>
            <a:r>
              <a:rPr lang="pl-PL" b="1" dirty="0" smtClean="0"/>
              <a:t>nieruchomości widniejących na dokumentach potwierdzających tytuł prawny do nieruchomości wymienionych w powyższym punkcie instrukcji. Należy załączyć również kopie dokumentów potwierdzających posiadanie zależne, np. kopie umów dzierżawy, użyczenia </a:t>
            </a:r>
            <a:endParaRPr lang="pl-PL"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23</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20000"/>
          </a:bodyPr>
          <a:lstStyle/>
          <a:p>
            <a:pPr algn="just">
              <a:buNone/>
            </a:pPr>
            <a:r>
              <a:rPr lang="pl-PL" sz="4100" b="1" dirty="0" smtClean="0">
                <a:solidFill>
                  <a:srgbClr val="C00000"/>
                </a:solidFill>
              </a:rPr>
              <a:t>Zał. nr 3 </a:t>
            </a:r>
            <a:r>
              <a:rPr lang="pl-PL" sz="4100" b="1" dirty="0" smtClean="0"/>
              <a:t>– kosztorys inwestorski</a:t>
            </a:r>
          </a:p>
          <a:p>
            <a:pPr algn="just"/>
            <a:r>
              <a:rPr lang="pl-PL" sz="4400" b="1" dirty="0" smtClean="0"/>
              <a:t>Kosztorys jest składany w każdym przypadku, gdy w zakresie operacji zaplanowano wykonanie robót budowlanych, z wyjątkiem realizacji operacji metodą „zaprojektuj – wybuduj”. </a:t>
            </a:r>
          </a:p>
          <a:p>
            <a:pPr algn="just"/>
            <a:r>
              <a:rPr lang="pl-PL" sz="4400" b="1" dirty="0" smtClean="0"/>
              <a:t>Jeżeli operacja polega na budowie kilku obiektów (np. SUW, oczyszczalnia ścieków) powinien być przygotowany w sposób umożliwiający weryfikację wysokości kosztów budowy każdego z obiektów.  </a:t>
            </a:r>
            <a:endParaRPr lang="pl-PL"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24</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10000"/>
          </a:bodyPr>
          <a:lstStyle/>
          <a:p>
            <a:pPr algn="just"/>
            <a:r>
              <a:rPr lang="pl-PL" sz="4400" b="1" dirty="0" smtClean="0"/>
              <a:t>Kosztorys inwestorski należy sporządzić zgodnie z rozporządzeniem Ministra Infrastruktury z dnia 18 maja 2004r. </a:t>
            </a:r>
            <a:r>
              <a:rPr lang="pl-PL" sz="4400" b="1" i="1" dirty="0" smtClean="0"/>
              <a:t>w sprawie określenia metod i podstaw sporządzania kosztorysu inwestorskiego, obliczania planowanych kosztów prac projektowych oraz planowanych kosztów robót budowlanych określonych w programie funkcjonalno-użytkowym (</a:t>
            </a:r>
            <a:r>
              <a:rPr lang="pl-PL" sz="4400" b="1" i="1" dirty="0" smtClean="0">
                <a:solidFill>
                  <a:srgbClr val="C00000"/>
                </a:solidFill>
              </a:rPr>
              <a:t>Dz. U. Nr 130 poz. 1389</a:t>
            </a:r>
            <a:r>
              <a:rPr lang="pl-PL" sz="4400" b="1" i="1" dirty="0" smtClean="0"/>
              <a:t>). </a:t>
            </a:r>
            <a:r>
              <a:rPr lang="pl-PL" sz="4400" b="1" dirty="0" smtClean="0"/>
              <a:t> </a:t>
            </a:r>
            <a:endParaRPr lang="pl-PL"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25</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0000" lnSpcReduction="20000"/>
          </a:bodyPr>
          <a:lstStyle/>
          <a:p>
            <a:pPr algn="just">
              <a:buNone/>
            </a:pPr>
            <a:r>
              <a:rPr lang="pl-PL" sz="4100" b="1" dirty="0" smtClean="0">
                <a:solidFill>
                  <a:srgbClr val="C00000"/>
                </a:solidFill>
              </a:rPr>
              <a:t>Zał. nr </a:t>
            </a:r>
            <a:r>
              <a:rPr lang="pl-PL" sz="4400" b="1" dirty="0" smtClean="0">
                <a:solidFill>
                  <a:srgbClr val="C00000"/>
                </a:solidFill>
              </a:rPr>
              <a:t>4 - </a:t>
            </a:r>
            <a:r>
              <a:rPr lang="pl-PL" sz="4400" b="1" dirty="0" smtClean="0"/>
              <a:t>Decyzja o pozwoleniu na budowę– kopia</a:t>
            </a:r>
          </a:p>
          <a:p>
            <a:pPr algn="just"/>
            <a:r>
              <a:rPr lang="pl-PL" sz="4400" b="1" dirty="0" smtClean="0"/>
              <a:t>Decyzja załączana jest w przypadku operacji, dla których jest ona wymagana zgodnie z ustawą z dnia 7 lipca 1994 r. Prawo budowlane (Dz. U. z 2016r. poz. 290 z </a:t>
            </a:r>
            <a:r>
              <a:rPr lang="pl-PL" sz="4400" b="1" dirty="0" err="1" smtClean="0"/>
              <a:t>późn</a:t>
            </a:r>
            <a:r>
              <a:rPr lang="pl-PL" sz="4400" b="1" dirty="0" smtClean="0"/>
              <a:t>. zm.) i należy ją przedłożyć najpóźniej wraz z odpowiedzią na pismo wzywające do usunięcia braków (uzupełnień). </a:t>
            </a:r>
          </a:p>
          <a:p>
            <a:pPr algn="just"/>
            <a:r>
              <a:rPr lang="pl-PL" sz="4400" b="1" dirty="0" smtClean="0"/>
              <a:t>W przypadku zastosowania w procesie inwestycyjnym metody „</a:t>
            </a:r>
            <a:r>
              <a:rPr lang="pl-PL" sz="4400" b="1" i="1" dirty="0" smtClean="0"/>
              <a:t>zaprojektuj-wybuduj”, </a:t>
            </a:r>
            <a:r>
              <a:rPr lang="pl-PL" sz="4400" b="1" dirty="0" smtClean="0"/>
              <a:t>dla której właściwym jest sporządzenie programu funkcjonalno-użytkowego, ostateczną decyzję o udzieleniu pozwolenia na budowę należy przedłożyć wraz z wnioskiem o płatność.   </a:t>
            </a:r>
            <a:endParaRPr lang="pl-PL"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26</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0000" lnSpcReduction="20000"/>
          </a:bodyPr>
          <a:lstStyle/>
          <a:p>
            <a:pPr>
              <a:buNone/>
            </a:pPr>
            <a:r>
              <a:rPr lang="pl-PL" sz="4400" b="1" dirty="0" smtClean="0">
                <a:solidFill>
                  <a:srgbClr val="C00000"/>
                </a:solidFill>
              </a:rPr>
              <a:t>Zał. nr 5 </a:t>
            </a:r>
            <a:r>
              <a:rPr lang="pl-PL" sz="4400" b="1" dirty="0" smtClean="0"/>
              <a:t>- Zgłoszenie zamiaru wykonania robót budowlanych, właściwemu organowi, potwierdzone przez ten organ - kopia </a:t>
            </a:r>
          </a:p>
          <a:p>
            <a:pPr>
              <a:buNone/>
            </a:pPr>
            <a:r>
              <a:rPr lang="pl-PL" sz="4400" b="1" dirty="0" smtClean="0"/>
              <a:t>wraz z: </a:t>
            </a:r>
          </a:p>
          <a:p>
            <a:r>
              <a:rPr lang="pl-PL" sz="4400" b="1" dirty="0" smtClean="0"/>
              <a:t> oświadczeniem, że w terminie 30 dni od dnia zgłoszenia zamiaru wykonania robót budowlanych, właściwy organ nie wniósł sprzeciwu – oryginał </a:t>
            </a:r>
          </a:p>
          <a:p>
            <a:pPr>
              <a:buNone/>
            </a:pPr>
            <a:r>
              <a:rPr lang="pl-PL" sz="4400" b="1" dirty="0" smtClean="0"/>
              <a:t>lub </a:t>
            </a:r>
          </a:p>
          <a:p>
            <a:r>
              <a:rPr lang="pl-PL" sz="4400" b="1" dirty="0" smtClean="0"/>
              <a:t>potwierdzeniem właściwego organu, że nie wniósł sprzeciwu wobec zgłoszonego zamiaru wykonania robót budowlanych – kopia  </a:t>
            </a:r>
            <a:endParaRPr lang="pl-PL"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27</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7500" lnSpcReduction="20000"/>
          </a:bodyPr>
          <a:lstStyle/>
          <a:p>
            <a:pPr algn="just">
              <a:buNone/>
            </a:pPr>
            <a:r>
              <a:rPr lang="pl-PL" sz="4100" b="1" dirty="0" smtClean="0">
                <a:solidFill>
                  <a:srgbClr val="C00000"/>
                </a:solidFill>
              </a:rPr>
              <a:t>Zał. nr 6 </a:t>
            </a:r>
            <a:r>
              <a:rPr lang="pl-PL" sz="4100" b="1" dirty="0" smtClean="0"/>
              <a:t>- </a:t>
            </a:r>
            <a:r>
              <a:rPr lang="pl-PL" sz="4400" b="1" dirty="0" smtClean="0"/>
              <a:t>Decyzja o środowiskowych uwarunkowaniach - jeżeli jest wymagana - </a:t>
            </a:r>
            <a:r>
              <a:rPr lang="pl-PL" sz="4400" dirty="0" smtClean="0"/>
              <a:t>kopia </a:t>
            </a:r>
          </a:p>
          <a:p>
            <a:pPr algn="just"/>
            <a:r>
              <a:rPr lang="pl-PL" sz="4400" b="1" dirty="0" smtClean="0"/>
              <a:t>Należy przedłożyć decyzję o środowiskowych uwarunkowaniach wydaną zgodnie z przepisami ustawy    z dnia 3 października 2008 r. </a:t>
            </a:r>
            <a:r>
              <a:rPr lang="pl-PL" sz="4400" b="1" i="1" dirty="0" smtClean="0"/>
              <a:t>o udostępnianiu informacji     o środowisku i jego ochronie, udziale społeczeństwa         w ochronie środowiska oraz o ocenach oddziaływania na środowisko (Dz. U z 2013 r. poz. 1235 z </a:t>
            </a:r>
            <a:r>
              <a:rPr lang="pl-PL" sz="4400" b="1" i="1" dirty="0" err="1" smtClean="0"/>
              <a:t>późn</a:t>
            </a:r>
            <a:r>
              <a:rPr lang="pl-PL" sz="4400" b="1" i="1" dirty="0" smtClean="0"/>
              <a:t>. zm.) dla operacji typu „Gospodarka wodno-ściekowa”. </a:t>
            </a:r>
            <a:r>
              <a:rPr lang="pl-PL" sz="4400" b="1" dirty="0" smtClean="0"/>
              <a:t> </a:t>
            </a:r>
            <a:endParaRPr lang="pl-PL"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28</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68400"/>
            <a:ext cx="10972800" cy="5171440"/>
          </a:xfrm>
        </p:spPr>
        <p:txBody>
          <a:bodyPr>
            <a:noAutofit/>
          </a:bodyPr>
          <a:lstStyle/>
          <a:p>
            <a:pPr>
              <a:buNone/>
            </a:pPr>
            <a:r>
              <a:rPr lang="pl-PL" sz="3600" b="1" dirty="0" smtClean="0">
                <a:solidFill>
                  <a:srgbClr val="C00000"/>
                </a:solidFill>
              </a:rPr>
              <a:t>Zał. nr 7 </a:t>
            </a:r>
            <a:r>
              <a:rPr lang="pl-PL" sz="3600" b="1" dirty="0" smtClean="0"/>
              <a:t>- Szacunkowe zestawienie kosztów – oryginał lub kopia</a:t>
            </a:r>
          </a:p>
          <a:p>
            <a:r>
              <a:rPr lang="pl-PL" sz="3600" b="1" dirty="0" smtClean="0"/>
              <a:t>Szacunkowe zestawienie kosztów składane jest wraz      z Programem funkcjonalno-użytkowym i jest sporządzane dla projektów realizowanych metodą </a:t>
            </a:r>
            <a:r>
              <a:rPr lang="pl-PL" sz="3600" b="1" i="1" dirty="0" smtClean="0"/>
              <a:t>"zaprojektuj - wybuduj".   </a:t>
            </a:r>
          </a:p>
          <a:p>
            <a:r>
              <a:rPr lang="pl-PL" sz="3600" b="1" dirty="0" smtClean="0"/>
              <a:t>Szacunkowe zestawienie kosztów powinno się odnosić się do zakresu operacji wyszczególnionego we Wniosku. </a:t>
            </a:r>
            <a:endParaRPr lang="pl-PL" sz="3600"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29</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t>
            </a:r>
            <a:endParaRPr lang="pl-PL" dirty="0"/>
          </a:p>
        </p:txBody>
      </p:sp>
      <p:sp>
        <p:nvSpPr>
          <p:cNvPr id="3" name="Symbol zastępczy zawartości 2"/>
          <p:cNvSpPr>
            <a:spLocks noGrp="1"/>
          </p:cNvSpPr>
          <p:nvPr>
            <p:ph idx="1"/>
          </p:nvPr>
        </p:nvSpPr>
        <p:spPr/>
        <p:txBody>
          <a:bodyPr/>
          <a:lstStyle/>
          <a:p>
            <a:pPr>
              <a:buNone/>
            </a:pPr>
            <a:r>
              <a:rPr lang="pl-PL" b="1" dirty="0" smtClean="0"/>
              <a:t>    </a:t>
            </a:r>
            <a:endParaRPr lang="pl-PL" sz="3600" b="1" dirty="0">
              <a:solidFill>
                <a:srgbClr val="C00000"/>
              </a:solidFill>
            </a:endParaRPr>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46D9BD74-9BFC-4874-820C-EE5AA98BF818}" type="slidenum">
              <a:rPr lang="pl-PL" smtClean="0"/>
              <a:pPr/>
              <a:t>3</a:t>
            </a:fld>
            <a:endParaRPr lang="pl-PL" dirty="0"/>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678" y="14551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49949" y="21040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
        <p:nvSpPr>
          <p:cNvPr id="9" name="Prostokąt 8"/>
          <p:cNvSpPr/>
          <p:nvPr/>
        </p:nvSpPr>
        <p:spPr>
          <a:xfrm>
            <a:off x="650240" y="1706880"/>
            <a:ext cx="11186160" cy="3785652"/>
          </a:xfrm>
          <a:prstGeom prst="rect">
            <a:avLst/>
          </a:prstGeom>
        </p:spPr>
        <p:txBody>
          <a:bodyPr wrap="square">
            <a:spAutoFit/>
          </a:bodyPr>
          <a:lstStyle/>
          <a:p>
            <a:r>
              <a:rPr lang="pl-PL" sz="4000" b="1" dirty="0" smtClean="0"/>
              <a:t>Kilka uwag ogólnych, pomocnych przy wypełnianiu wniosku o przyznanie pomocy.</a:t>
            </a:r>
          </a:p>
          <a:p>
            <a:endParaRPr lang="pl-PL" sz="3200" b="1" dirty="0" smtClean="0"/>
          </a:p>
          <a:p>
            <a:r>
              <a:rPr lang="pl-PL" sz="3200" b="1" dirty="0" smtClean="0"/>
              <a:t>1. Przed wypełnieniem wniosku o przyznanie pomocy zwanego dalej „wnioskiem”, należy zapoznać się z rozporządzeniem Ministra Rolnictwa i Rozwoju Wsi z dnia 14 lipca 2016 r. (Dz. U. poz. 1182) i z Instrukcją wypełniania wniosku.</a:t>
            </a:r>
            <a:endParaRPr lang="pl-PL" sz="3200"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20000"/>
          </a:bodyPr>
          <a:lstStyle/>
          <a:p>
            <a:pPr algn="just">
              <a:buNone/>
            </a:pPr>
            <a:r>
              <a:rPr lang="pl-PL" sz="3600" b="1" dirty="0" smtClean="0">
                <a:solidFill>
                  <a:srgbClr val="C00000"/>
                </a:solidFill>
              </a:rPr>
              <a:t>Zał. nr 8 </a:t>
            </a:r>
            <a:r>
              <a:rPr lang="pl-PL" sz="3600" b="1" dirty="0" smtClean="0"/>
              <a:t>- Program funkcjonalno-użytkowy – oryginał lub kopia</a:t>
            </a:r>
          </a:p>
          <a:p>
            <a:pPr algn="just"/>
            <a:r>
              <a:rPr lang="pl-PL" sz="3600" b="1" dirty="0" smtClean="0"/>
              <a:t>Program funkcjonalno-użytkowy Wnioskodawca dostarcza w przypadku realizacji operacji metodą „</a:t>
            </a:r>
            <a:r>
              <a:rPr lang="pl-PL" sz="3600" b="1" i="1" dirty="0" smtClean="0"/>
              <a:t>zaprojektuj i wybuduj.”</a:t>
            </a:r>
          </a:p>
          <a:p>
            <a:pPr algn="just"/>
            <a:r>
              <a:rPr lang="pl-PL" sz="3600" b="1" dirty="0" smtClean="0"/>
              <a:t>W przypadku gdy operacja jest realizowana wg zasady </a:t>
            </a:r>
            <a:r>
              <a:rPr lang="pl-PL" sz="3600" b="1" i="1" dirty="0" smtClean="0"/>
              <a:t>„Zaprojektuj - wybuduj” </a:t>
            </a:r>
            <a:r>
              <a:rPr lang="pl-PL" sz="3600" b="1" dirty="0" smtClean="0"/>
              <a:t>i Wnioskodawca złożył ww. załącznik, nie ma obowiązku składać wraz z wnioskiem         o pomoc zał. nr 3 - kosztorys, nr 4 – pozwolenie na budowę, nr 5 - zgłoszenie i nr 6 – decyzja środowiskowa. </a:t>
            </a:r>
          </a:p>
          <a:p>
            <a:pPr algn="just"/>
            <a:endParaRPr lang="pl-PL"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30</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10000"/>
          </a:bodyPr>
          <a:lstStyle/>
          <a:p>
            <a:pPr algn="just"/>
            <a:r>
              <a:rPr lang="pl-PL" sz="4400" b="1" dirty="0" smtClean="0"/>
              <a:t>Szczegółowy zakres i formę programu funkcjonalno – użytkowego określa rozporządzenie Ministra Infrastruktury z dnia 2 września 2004 r. </a:t>
            </a:r>
            <a:r>
              <a:rPr lang="pl-PL" sz="4400" b="1" i="1" dirty="0" smtClean="0"/>
              <a:t>w sprawie szczegółowego zakresu i formy dokumentacji projektowej, specyfikacji technicznej wykonania i odbioru robót budowlanych oraz programu funkcjonalno-użytkowego (</a:t>
            </a:r>
            <a:r>
              <a:rPr lang="pl-PL" sz="4400" b="1" i="1" dirty="0" smtClean="0">
                <a:solidFill>
                  <a:srgbClr val="C00000"/>
                </a:solidFill>
              </a:rPr>
              <a:t>Dz. U. z 2013r. poz. 1129</a:t>
            </a:r>
            <a:r>
              <a:rPr lang="pl-PL" sz="4400" b="1" i="1" dirty="0" smtClean="0"/>
              <a:t>), zgodnie z którym należy sporządzić ten dokument</a:t>
            </a:r>
            <a:r>
              <a:rPr lang="pl-PL" sz="4400" i="1" dirty="0" smtClean="0"/>
              <a:t>. </a:t>
            </a:r>
            <a:r>
              <a:rPr lang="pl-PL" sz="4400" b="1" dirty="0" smtClean="0"/>
              <a:t> </a:t>
            </a:r>
            <a:endParaRPr lang="pl-PL"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31</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62500" lnSpcReduction="20000"/>
          </a:bodyPr>
          <a:lstStyle/>
          <a:p>
            <a:pPr algn="just">
              <a:buNone/>
            </a:pPr>
            <a:r>
              <a:rPr lang="pl-PL" sz="4500" b="1" dirty="0" smtClean="0">
                <a:solidFill>
                  <a:srgbClr val="C00000"/>
                </a:solidFill>
              </a:rPr>
              <a:t>Zał. nr 9 </a:t>
            </a:r>
            <a:r>
              <a:rPr lang="pl-PL" sz="4500" b="1" dirty="0" smtClean="0"/>
              <a:t>- Miejscowy plan zagospodarowania przestrzennego albo decyzja o warunkach zabudowy i zagospodarowaniu terenu – kopia </a:t>
            </a:r>
          </a:p>
          <a:p>
            <a:pPr algn="just"/>
            <a:r>
              <a:rPr lang="pl-PL" sz="4500" b="1" dirty="0" smtClean="0"/>
              <a:t>Miejscowy plan zagospodarowania przestrzennego (o ile został sporządzony) lub decyzja o warunkach zabudowy i zagospodarowaniu terenu (jeżeli uzyskanie takiej decyzji jest wymagane), powinny potwierdzać, że inwestycja planowana do realizacji w ramach operacji jest zlokalizowana na obszarze, który w dokumencie planistycznym gminy został wyznaczony pod taką inwestycję</a:t>
            </a:r>
            <a:r>
              <a:rPr lang="pl-PL" sz="4100" b="1" dirty="0" smtClean="0"/>
              <a:t>. </a:t>
            </a:r>
          </a:p>
          <a:p>
            <a:pPr algn="just"/>
            <a:r>
              <a:rPr lang="pl-PL" sz="4500" b="1" dirty="0" smtClean="0"/>
              <a:t>Opcję N/D należy zaznaczyć, w przypadku gdy dla danego terenu nie sporządzono miejscowego planu zagospodarowania oraz nie jest wymagane uzyskanie decyzji o warunkach zabudowy i zagospodarowaniu terenu.  </a:t>
            </a:r>
            <a:endParaRPr lang="pl-PL" sz="4500"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32</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10000"/>
          </a:bodyPr>
          <a:lstStyle/>
          <a:p>
            <a:pPr algn="just">
              <a:buNone/>
            </a:pPr>
            <a:r>
              <a:rPr lang="pl-PL" sz="3600" b="1" dirty="0" smtClean="0">
                <a:solidFill>
                  <a:srgbClr val="C00000"/>
                </a:solidFill>
              </a:rPr>
              <a:t>Zał. nr 10 </a:t>
            </a:r>
            <a:r>
              <a:rPr lang="pl-PL" sz="3600" b="1" dirty="0" smtClean="0"/>
              <a:t>- Dokument strategiczny dotyczący obszaru, na którym planowana jest realizacja operacji, określający strategię rozwoju oraz obszary lub cele lokalnej polityki rozwoju – </a:t>
            </a:r>
            <a:r>
              <a:rPr lang="pl-PL" sz="3600" dirty="0" smtClean="0"/>
              <a:t>kopia</a:t>
            </a:r>
          </a:p>
          <a:p>
            <a:pPr algn="just"/>
            <a:r>
              <a:rPr lang="pl-PL" sz="3600" b="1" dirty="0" smtClean="0"/>
              <a:t>Strategia rozwoju gminy/związku lub inny dokument określający obszary i cele lokalnej polityki rozwoju (np. plan rozwoju miejscowości), powinny potwierdzać, że operacja jest spójna z dokumentem strategicznym Wnioskodawcy. Dopuszcza się również zaktualizowane plany odnowy miejscowości, które będą obejmowały realizację danej operacji w zaplanowanym we wniosku terminie.   </a:t>
            </a:r>
            <a:endParaRPr lang="pl-PL" sz="3600"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33</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20000"/>
          </a:bodyPr>
          <a:lstStyle/>
          <a:p>
            <a:pPr algn="just"/>
            <a:r>
              <a:rPr lang="pl-PL" b="1" dirty="0" smtClean="0"/>
              <a:t>Z przedłożonej dokumentacji strategicznej musi wynikać, że operacja wpisuje się w szerszy kontekst związany z rozwojem danego obszaru gminy/związku – że Wnioskodawca wśród zadań do realizacji priorytetowo traktuje inwestycję i nie jest to inwestycja ad hoc. Jest to wymóg, którego niespełnienie będzie skutkować odmową przyznania pomocy. </a:t>
            </a:r>
          </a:p>
          <a:p>
            <a:pPr algn="just"/>
            <a:r>
              <a:rPr lang="pl-PL" b="1" dirty="0" smtClean="0"/>
              <a:t>Preferuje się dokumenty w wersji elektronicznej (płyta CD), ewentualnie wyciągi lub wypisy, wydruki ze strony internetowej zawierające link (adres) do strony </a:t>
            </a:r>
            <a:r>
              <a:rPr lang="pl-PL" b="1" dirty="0" err="1" smtClean="0"/>
              <a:t>www</a:t>
            </a:r>
            <a:r>
              <a:rPr lang="pl-PL" b="1" dirty="0" smtClean="0"/>
              <a:t> na podstawie których będzie można jednoznacznie potwierdzić odniesienie do planowanej operacji w tych dokumentach.  </a:t>
            </a:r>
            <a:endParaRPr lang="pl-PL"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34</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7500" lnSpcReduction="20000"/>
          </a:bodyPr>
          <a:lstStyle/>
          <a:p>
            <a:pPr algn="just">
              <a:buNone/>
            </a:pPr>
            <a:r>
              <a:rPr lang="pl-PL" sz="4100" b="1" dirty="0" smtClean="0">
                <a:solidFill>
                  <a:srgbClr val="C00000"/>
                </a:solidFill>
              </a:rPr>
              <a:t>Zał. nr 11 </a:t>
            </a:r>
            <a:r>
              <a:rPr lang="pl-PL" sz="4100" b="1" dirty="0" smtClean="0"/>
              <a:t>- </a:t>
            </a:r>
            <a:r>
              <a:rPr lang="pl-PL" sz="4400" b="1" dirty="0" smtClean="0"/>
              <a:t>Opis zadań wymienionych w zestawieniu rzeczowo – finansowym operacji – </a:t>
            </a:r>
            <a:r>
              <a:rPr lang="pl-PL" sz="4400" dirty="0" smtClean="0"/>
              <a:t>oryginał</a:t>
            </a:r>
          </a:p>
          <a:p>
            <a:pPr algn="just"/>
            <a:r>
              <a:rPr lang="pl-PL" sz="4400" b="1" dirty="0" smtClean="0"/>
              <a:t>Opis zadań sporządza się w przypadku dokonywania zakupu sprzętu, materiałów i usług służących realizacji operacji, </a:t>
            </a:r>
            <a:r>
              <a:rPr lang="pl-PL" sz="4400" b="1" dirty="0" smtClean="0">
                <a:solidFill>
                  <a:srgbClr val="C00000"/>
                </a:solidFill>
              </a:rPr>
              <a:t>które nie zostały ujęte w kosztorysie inwestorskim</a:t>
            </a:r>
            <a:r>
              <a:rPr lang="pl-PL" sz="4400" b="1" dirty="0" smtClean="0"/>
              <a:t> albo w szacunkowym zestawieniu kosztów (w przypadku realizacji operacji metodą „zaprojektuj - wybuduj”).</a:t>
            </a:r>
          </a:p>
          <a:p>
            <a:pPr algn="just"/>
            <a:r>
              <a:rPr lang="pl-PL" sz="4000" b="1" dirty="0" smtClean="0"/>
              <a:t>Opis zadań składa się w oryginale na druku, stanowiącym załącznik nr 11 do wniosku.</a:t>
            </a:r>
            <a:r>
              <a:rPr lang="pl-PL" sz="4400" b="1" dirty="0" smtClean="0"/>
              <a:t> </a:t>
            </a:r>
            <a:endParaRPr lang="pl-PL"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35</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lnSpcReduction="10000"/>
          </a:bodyPr>
          <a:lstStyle/>
          <a:p>
            <a:pPr algn="just">
              <a:buNone/>
            </a:pPr>
            <a:r>
              <a:rPr lang="pl-PL" sz="3600" b="1" dirty="0" smtClean="0">
                <a:solidFill>
                  <a:srgbClr val="C00000"/>
                </a:solidFill>
              </a:rPr>
              <a:t>Zał. nr 12 </a:t>
            </a:r>
            <a:r>
              <a:rPr lang="pl-PL" sz="3600" b="1" dirty="0" smtClean="0"/>
              <a:t>- Oświadczenie Wnioskodawcy o kwalifikowalności VAT - </a:t>
            </a:r>
            <a:r>
              <a:rPr lang="pl-PL" sz="3600" dirty="0" smtClean="0"/>
              <a:t>oryginał </a:t>
            </a:r>
          </a:p>
          <a:p>
            <a:pPr algn="just"/>
            <a:r>
              <a:rPr lang="pl-PL" b="1" dirty="0" smtClean="0"/>
              <a:t>Wnioskodawca może ubiegać się o uznanie podatku VAT jako kosztu </a:t>
            </a:r>
            <a:r>
              <a:rPr lang="pl-PL" b="1" dirty="0" err="1" smtClean="0"/>
              <a:t>kwalifikowalnego</a:t>
            </a:r>
            <a:r>
              <a:rPr lang="pl-PL" b="1" dirty="0" smtClean="0"/>
              <a:t> tylko w przypadku, gdy nie ma możliwości odzyskania VAT na mocy prawodawstwa krajowego.</a:t>
            </a:r>
          </a:p>
          <a:p>
            <a:pPr algn="just"/>
            <a:r>
              <a:rPr lang="pl-PL" b="1" dirty="0" smtClean="0"/>
              <a:t>Wnioskodawca, powinien złożyć oryginał Oświadczenia o kwalifikowalności VAT, na formularzu udostępnionym wraz z wnioskiem na stronie internetowej UM (załącznik nr 12)</a:t>
            </a:r>
            <a:endParaRPr lang="pl-PL"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36</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Autofit/>
          </a:bodyPr>
          <a:lstStyle/>
          <a:p>
            <a:pPr algn="just">
              <a:buNone/>
            </a:pPr>
            <a:r>
              <a:rPr lang="pl-PL" sz="2800" b="1" dirty="0" smtClean="0">
                <a:solidFill>
                  <a:srgbClr val="C00000"/>
                </a:solidFill>
              </a:rPr>
              <a:t>Zał. nr 13 </a:t>
            </a:r>
            <a:r>
              <a:rPr lang="pl-PL" sz="2800" b="1" dirty="0" smtClean="0"/>
              <a:t>- Interpretacja przepisów prawa podatkowego (interpretacja indywidualna) – </a:t>
            </a:r>
            <a:r>
              <a:rPr lang="pl-PL" sz="2800" dirty="0" smtClean="0"/>
              <a:t>oryginał lub kopia</a:t>
            </a:r>
          </a:p>
          <a:p>
            <a:pPr algn="just"/>
            <a:r>
              <a:rPr lang="pl-PL" sz="2800" b="1" dirty="0" smtClean="0"/>
              <a:t>Każdy Wnioskodawca powinien wystąpić do organu upoważnionego przez Ministra Finansów (dyrektora właściwej izby skarbowej) </a:t>
            </a:r>
            <a:r>
              <a:rPr lang="pl-PL" sz="2800" b="1" dirty="0" smtClean="0">
                <a:solidFill>
                  <a:srgbClr val="C00000"/>
                </a:solidFill>
              </a:rPr>
              <a:t>na formularzu ORD-IN (art. 14b §7 ustawy z dnia 29 sierpnia 1997 r. o ordynacji podatkowej (Dz. U. z 2012r. poz. 749, z </a:t>
            </a:r>
            <a:r>
              <a:rPr lang="pl-PL" sz="2800" b="1" dirty="0" err="1" smtClean="0">
                <a:solidFill>
                  <a:srgbClr val="C00000"/>
                </a:solidFill>
              </a:rPr>
              <a:t>późn</a:t>
            </a:r>
            <a:r>
              <a:rPr lang="pl-PL" sz="2800" b="1" dirty="0" smtClean="0">
                <a:solidFill>
                  <a:srgbClr val="C00000"/>
                </a:solidFill>
              </a:rPr>
              <a:t>. zm</a:t>
            </a:r>
            <a:r>
              <a:rPr lang="pl-PL" sz="2800" b="1" dirty="0" smtClean="0"/>
              <a:t>.) o wydanie interpretacji indywidualnej w sprawie braku możliwości odzyskania VAT, którą należy złożyć wraz z wnioskiem o przyznanie pomocy.</a:t>
            </a:r>
          </a:p>
          <a:p>
            <a:pPr algn="just"/>
            <a:r>
              <a:rPr lang="pl-PL" sz="2800" b="1" dirty="0" smtClean="0"/>
              <a:t>W przypadku gdy Wnioskodawca nie posiada jeszcze interpretacji indywidualnej, dotyczącej przedmiotowej operacji, może ją dostarczyć wraz z wnioskiem o płatność </a:t>
            </a:r>
            <a:endParaRPr lang="pl-PL" sz="2800"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37</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10000"/>
          </a:bodyPr>
          <a:lstStyle/>
          <a:p>
            <a:pPr algn="just">
              <a:buNone/>
            </a:pPr>
            <a:r>
              <a:rPr lang="pl-PL" sz="3600" b="1" dirty="0" smtClean="0">
                <a:solidFill>
                  <a:srgbClr val="C00000"/>
                </a:solidFill>
              </a:rPr>
              <a:t>Zał. nr 14 </a:t>
            </a:r>
            <a:r>
              <a:rPr lang="pl-PL" sz="3600" b="1" dirty="0" smtClean="0"/>
              <a:t>- Analiza efektywności kosztowej – </a:t>
            </a:r>
            <a:r>
              <a:rPr lang="pl-PL" sz="3600" dirty="0" smtClean="0"/>
              <a:t>oryginał</a:t>
            </a:r>
          </a:p>
          <a:p>
            <a:pPr>
              <a:spcBef>
                <a:spcPts val="1200"/>
              </a:spcBef>
            </a:pPr>
            <a:r>
              <a:rPr lang="pl-PL" sz="4400" b="1" dirty="0" smtClean="0"/>
              <a:t>  </a:t>
            </a:r>
            <a:r>
              <a:rPr lang="pl-PL" b="1" dirty="0" smtClean="0"/>
              <a:t>Wnioskodawca ubiegający się o przyznanie pomocy zobowiązany jest przeprowadzić analizę efektywności kosztowej, której zadaniem będzie wskazanie technologii, która w danym obszarze jest najbardziej racjonalna z punktu widzenia ekonomicznego.</a:t>
            </a:r>
          </a:p>
          <a:p>
            <a:pPr>
              <a:spcBef>
                <a:spcPts val="1200"/>
              </a:spcBef>
            </a:pPr>
            <a:r>
              <a:rPr lang="pl-PL" b="1" dirty="0" smtClean="0"/>
              <a:t>Analiza efektywności sprowadza się do porównania co najmniej dwóch wariantów osiągnięcia celu operacji i wyboru tego, który zapewni najniższy koszt jego osiągnięcia.  </a:t>
            </a:r>
          </a:p>
          <a:p>
            <a:pPr algn="just">
              <a:lnSpc>
                <a:spcPct val="120000"/>
              </a:lnSpc>
            </a:pPr>
            <a:endParaRPr lang="pl-PL"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38</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7500" lnSpcReduction="20000"/>
          </a:bodyPr>
          <a:lstStyle/>
          <a:p>
            <a:pPr algn="just"/>
            <a:r>
              <a:rPr lang="pl-PL" sz="4400" b="1" dirty="0" smtClean="0"/>
              <a:t>Jako koszt rozumiane są nie tylko koszty samej inwestycji, ale również koszty jej późniejszej eksploatacji. </a:t>
            </a:r>
          </a:p>
          <a:p>
            <a:r>
              <a:rPr lang="pl-PL" sz="4400" b="1" dirty="0" smtClean="0"/>
              <a:t>Nie jest wymagane, aby dokument ten został sporządzony przez specjalistyczny podmiot zewnętrzny, jednak nie ma przeciwwskazań, aby zlecić przeprowadzenia takiej analizy wyspecjalizowanej firmie. </a:t>
            </a:r>
          </a:p>
          <a:p>
            <a:r>
              <a:rPr lang="pl-PL" sz="4400" b="1" dirty="0" smtClean="0"/>
              <a:t>Analiza efektywności kosztowej powinna być przeprowadzona według schematu zamieszczonego w Instrukcji wypełniania wniosku.</a:t>
            </a:r>
            <a:endParaRPr lang="pl-PL"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39</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2063749" y="1557338"/>
            <a:ext cx="8229600" cy="403542"/>
          </a:xfrm>
        </p:spPr>
        <p:txBody>
          <a:bodyPr>
            <a:normAutofit fontScale="90000"/>
          </a:bodyPr>
          <a:lstStyle/>
          <a:p>
            <a:r>
              <a:rPr lang="pl-PL" sz="3600" b="1" dirty="0" smtClean="0">
                <a:solidFill>
                  <a:srgbClr val="990000"/>
                </a:solidFill>
              </a:rPr>
              <a:t/>
            </a:r>
            <a:br>
              <a:rPr lang="pl-PL" sz="3600" b="1" dirty="0" smtClean="0">
                <a:solidFill>
                  <a:srgbClr val="990000"/>
                </a:solidFill>
              </a:rPr>
            </a:br>
            <a:r>
              <a:rPr lang="pl-PL" sz="3600" b="1" dirty="0" smtClean="0">
                <a:solidFill>
                  <a:srgbClr val="990000"/>
                </a:solidFill>
              </a:rPr>
              <a:t/>
            </a:r>
            <a:br>
              <a:rPr lang="pl-PL" sz="3600" b="1" dirty="0" smtClean="0">
                <a:solidFill>
                  <a:srgbClr val="990000"/>
                </a:solidFill>
              </a:rPr>
            </a:br>
            <a:r>
              <a:rPr lang="pl-PL" sz="3600" b="1" dirty="0" smtClean="0">
                <a:solidFill>
                  <a:srgbClr val="990000"/>
                </a:solidFill>
              </a:rPr>
              <a:t/>
            </a:r>
            <a:br>
              <a:rPr lang="pl-PL" sz="3600" b="1" dirty="0" smtClean="0">
                <a:solidFill>
                  <a:srgbClr val="990000"/>
                </a:solidFill>
              </a:rPr>
            </a:br>
            <a:endParaRPr lang="pl-PL" sz="3600" b="1" dirty="0">
              <a:solidFill>
                <a:srgbClr val="990000"/>
              </a:solidFill>
            </a:endParaRPr>
          </a:p>
        </p:txBody>
      </p:sp>
      <p:sp>
        <p:nvSpPr>
          <p:cNvPr id="3076" name="Rectangle 3"/>
          <p:cNvSpPr>
            <a:spLocks noGrp="1" noChangeArrowheads="1"/>
          </p:cNvSpPr>
          <p:nvPr>
            <p:ph idx="1"/>
          </p:nvPr>
        </p:nvSpPr>
        <p:spPr>
          <a:xfrm>
            <a:off x="528320" y="1808480"/>
            <a:ext cx="10922000" cy="4028767"/>
          </a:xfrm>
        </p:spPr>
        <p:txBody>
          <a:bodyPr>
            <a:normAutofit/>
          </a:bodyPr>
          <a:lstStyle/>
          <a:p>
            <a:pPr algn="just">
              <a:buNone/>
            </a:pPr>
            <a:r>
              <a:rPr lang="pl-PL" dirty="0" smtClean="0"/>
              <a:t>  </a:t>
            </a:r>
            <a:endParaRPr lang="pl-PL" b="1" dirty="0">
              <a:solidFill>
                <a:srgbClr val="990000"/>
              </a:solidFill>
            </a:endParaRPr>
          </a:p>
        </p:txBody>
      </p:sp>
      <p:sp>
        <p:nvSpPr>
          <p:cNvPr id="50" name="Symbol zastępczy stopki 49"/>
          <p:cNvSpPr>
            <a:spLocks noGrp="1"/>
          </p:cNvSpPr>
          <p:nvPr>
            <p:ph type="ftr" sz="quarter" idx="11"/>
          </p:nvPr>
        </p:nvSpPr>
        <p:spPr/>
        <p:txBody>
          <a:bodyPr/>
          <a:lstStyle/>
          <a:p>
            <a:endParaRPr lang="pl-PL"/>
          </a:p>
        </p:txBody>
      </p:sp>
      <p:sp>
        <p:nvSpPr>
          <p:cNvPr id="27" name="Symbol zastępczy numeru slajdu 26"/>
          <p:cNvSpPr>
            <a:spLocks noGrp="1"/>
          </p:cNvSpPr>
          <p:nvPr>
            <p:ph type="sldNum" sz="quarter" idx="12"/>
          </p:nvPr>
        </p:nvSpPr>
        <p:spPr/>
        <p:txBody>
          <a:bodyPr/>
          <a:lstStyle/>
          <a:p>
            <a:fld id="{C57B5178-775B-4E5B-9532-C9CE72B9F4DD}" type="slidenum">
              <a:rPr lang="pl-PL" smtClean="0"/>
              <a:pPr/>
              <a:t>4</a:t>
            </a:fld>
            <a:endParaRPr lang="pl-PL"/>
          </a:p>
        </p:txBody>
      </p:sp>
      <p:pic>
        <p:nvPicPr>
          <p:cNvPr id="28" name="Picture 9" descr="her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08749" y="22056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Obraz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57718" y="13535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
        <p:nvSpPr>
          <p:cNvPr id="9" name="Prostokąt 8"/>
          <p:cNvSpPr/>
          <p:nvPr/>
        </p:nvSpPr>
        <p:spPr>
          <a:xfrm>
            <a:off x="396240" y="1209040"/>
            <a:ext cx="11308080" cy="6124754"/>
          </a:xfrm>
          <a:prstGeom prst="rect">
            <a:avLst/>
          </a:prstGeom>
        </p:spPr>
        <p:txBody>
          <a:bodyPr wrap="square">
            <a:spAutoFit/>
          </a:bodyPr>
          <a:lstStyle/>
          <a:p>
            <a:pPr algn="just"/>
            <a:r>
              <a:rPr lang="pl-PL" sz="3600" b="1" dirty="0" smtClean="0"/>
              <a:t>2</a:t>
            </a:r>
            <a:r>
              <a:rPr lang="pl-PL" sz="3600" dirty="0" smtClean="0"/>
              <a:t>. </a:t>
            </a:r>
            <a:r>
              <a:rPr lang="pl-PL" sz="3600" b="1" dirty="0" smtClean="0"/>
              <a:t>Wniosek należy sporządzić na formularzu udostępnionym na stronie internetowej urzędu marszałkowskiego. Zalecane jest, aby wniosek został wypełniony elektronicznie i wydrukowany, a następnie zapisany na nośniku CD i dostarczony do UM wraz z wnioskiem</a:t>
            </a:r>
          </a:p>
          <a:p>
            <a:pPr algn="just"/>
            <a:r>
              <a:rPr lang="pl-PL" sz="3600" b="1" dirty="0" smtClean="0"/>
              <a:t>3. Do wniosku należy dołączyć dokumenty niezbędne do ustalenia spełnienia warunków przyznania pomocy albo ich kopie, zgodnie z wykazem załączników określonym we wniosku w punkcie </a:t>
            </a:r>
            <a:r>
              <a:rPr lang="pl-PL" sz="3600" b="1" i="1" dirty="0" smtClean="0"/>
              <a:t>VI.</a:t>
            </a:r>
            <a:r>
              <a:rPr lang="pl-PL" sz="3600" i="1" dirty="0" smtClean="0"/>
              <a:t> </a:t>
            </a:r>
            <a:endParaRPr lang="pl-PL" sz="3600" b="1" dirty="0" smtClean="0"/>
          </a:p>
          <a:p>
            <a:pPr algn="just"/>
            <a:r>
              <a:rPr lang="pl-PL" sz="3200" b="1" dirty="0" smtClean="0"/>
              <a:t>  </a:t>
            </a:r>
            <a:endParaRPr lang="pl-PL" sz="3200" b="1" dirty="0"/>
          </a:p>
        </p:txBody>
      </p:sp>
    </p:spTree>
    <p:extLst>
      <p:ext uri="{BB962C8B-B14F-4D97-AF65-F5344CB8AC3E}">
        <p14:creationId xmlns:p14="http://schemas.microsoft.com/office/powerpoint/2010/main" val="125148626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55000" lnSpcReduction="20000"/>
          </a:bodyPr>
          <a:lstStyle/>
          <a:p>
            <a:pPr algn="just">
              <a:buNone/>
            </a:pPr>
            <a:r>
              <a:rPr lang="pl-PL" sz="5100" b="1" dirty="0" smtClean="0">
                <a:solidFill>
                  <a:srgbClr val="C00000"/>
                </a:solidFill>
              </a:rPr>
              <a:t>Zał. nr 15 </a:t>
            </a:r>
            <a:r>
              <a:rPr lang="pl-PL" sz="5100" b="1" dirty="0" smtClean="0"/>
              <a:t>- Mapy lub szkice sytuacyjne oraz rysunki charakterystyczne dotyczące umiejscowienia operacji - </a:t>
            </a:r>
            <a:r>
              <a:rPr lang="pl-PL" sz="5100" dirty="0" smtClean="0"/>
              <a:t>oryginał lub kopia</a:t>
            </a:r>
          </a:p>
          <a:p>
            <a:pPr algn="just"/>
            <a:r>
              <a:rPr lang="pl-PL" sz="5100" b="1" dirty="0" smtClean="0"/>
              <a:t>Plany sytuacyjne oraz rysunki charakterystyczne powinny pozwolić na identyfikację zakresu planowanych do wykonania prac, określić miejsca realizacji operacji i planowanych robót oraz umożliwić sprawdzenie przedmiaru robót. Plany sytuacyjne oraz rysunki charakterystyczne Wnioskodawca może skopiować z projektu budowlanego. </a:t>
            </a:r>
          </a:p>
          <a:p>
            <a:pPr algn="just"/>
            <a:r>
              <a:rPr lang="pl-PL" sz="5100" b="1" dirty="0" smtClean="0"/>
              <a:t>W przypadku, gdy Wnioskodawca załącza kosztorys inwestorski i dokumentację projektową, wówczas nie zachodzi konieczność załączania szkiców sytuacyjnych lub planów sytuacyjnych.    </a:t>
            </a:r>
            <a:endParaRPr lang="pl-PL" sz="5100"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40</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a:bodyPr>
          <a:lstStyle/>
          <a:p>
            <a:pPr algn="just">
              <a:buNone/>
            </a:pPr>
            <a:r>
              <a:rPr lang="pl-PL" b="1" dirty="0" smtClean="0">
                <a:solidFill>
                  <a:srgbClr val="C00000"/>
                </a:solidFill>
              </a:rPr>
              <a:t>Zał. nr 16 -</a:t>
            </a:r>
            <a:r>
              <a:rPr lang="pl-PL" b="1" dirty="0" smtClean="0"/>
              <a:t> Decyzje, pozwolenia lub opinie organów administracji publicznej, inne dokumenty potwierdzające spełnienie kryteriów przyznania pomocy, w tym kryterium regionalnego – </a:t>
            </a:r>
            <a:r>
              <a:rPr lang="pl-PL" dirty="0" smtClean="0"/>
              <a:t>kopie </a:t>
            </a:r>
          </a:p>
          <a:p>
            <a:pPr algn="just"/>
            <a:r>
              <a:rPr lang="pl-PL" b="1" dirty="0" smtClean="0"/>
              <a:t>Należy załączyć do wniosku wszelkie decyzje, pozwolenia lub opinie organów administracji publicznej, jeżeli z odrębnych przepisów wynika obowiązek ich uzyskania w związku z realizacją operacji, o ile ich uzyskanie jest wymagane przed rozpoczęciem realizacji operacji oraz inne dokumenty potwierdzające spełnienie kryteriów przyznania pomocy, w tym kryterium regionalnego. </a:t>
            </a:r>
            <a:endParaRPr lang="pl-PL"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41</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Autofit/>
          </a:bodyPr>
          <a:lstStyle/>
          <a:p>
            <a:pPr algn="just"/>
            <a:r>
              <a:rPr lang="pl-PL" b="1" dirty="0" smtClean="0"/>
              <a:t>Dokumentem, który należy złożyć, pomimo nie wymienienia enumeratywnie jako załącznik do wniosku jest, m.in. </a:t>
            </a:r>
            <a:r>
              <a:rPr lang="pl-PL" b="1" dirty="0" smtClean="0">
                <a:solidFill>
                  <a:srgbClr val="C00000"/>
                </a:solidFill>
              </a:rPr>
              <a:t>pozwolenie wodno-prawne </a:t>
            </a:r>
            <a:r>
              <a:rPr lang="pl-PL" b="1" dirty="0" smtClean="0"/>
              <a:t>- jeżeli z przepisów prawa wynika obowiązek jego uzyskania.</a:t>
            </a:r>
          </a:p>
          <a:p>
            <a:pPr algn="just"/>
            <a:r>
              <a:rPr lang="pl-PL" b="1" dirty="0" smtClean="0"/>
              <a:t>W wierszach 1) – 6) Wnioskodawca wpisuje poszczególne dokumenty, które dołączył do wniosku, a których nie wykazano w poprzednich punktach.</a:t>
            </a:r>
          </a:p>
          <a:p>
            <a:pPr algn="just"/>
            <a:r>
              <a:rPr lang="pl-PL" b="1" dirty="0" smtClean="0"/>
              <a:t>W tym miejscu należy również wymienić </a:t>
            </a:r>
            <a:r>
              <a:rPr lang="pl-PL" b="1" dirty="0" smtClean="0">
                <a:solidFill>
                  <a:srgbClr val="C00000"/>
                </a:solidFill>
              </a:rPr>
              <a:t>numer elektronicznej księgi wieczystej. </a:t>
            </a:r>
            <a:endParaRPr lang="pl-PL" b="1" dirty="0">
              <a:solidFill>
                <a:srgbClr val="C00000"/>
              </a:solidFill>
            </a:endParaRPr>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42</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Autofit/>
          </a:bodyPr>
          <a:lstStyle/>
          <a:p>
            <a:pPr algn="just">
              <a:spcBef>
                <a:spcPts val="600"/>
              </a:spcBef>
              <a:spcAft>
                <a:spcPts val="600"/>
              </a:spcAft>
              <a:buNone/>
            </a:pPr>
            <a:r>
              <a:rPr lang="pl-PL" sz="3600" b="1" dirty="0" smtClean="0"/>
              <a:t>Wnioskodawca </a:t>
            </a:r>
            <a:r>
              <a:rPr lang="pl-PL" sz="3600" b="1" dirty="0" smtClean="0">
                <a:solidFill>
                  <a:srgbClr val="C00000"/>
                </a:solidFill>
              </a:rPr>
              <a:t>nie musi </a:t>
            </a:r>
            <a:r>
              <a:rPr lang="pl-PL" sz="3600" b="1" dirty="0" smtClean="0"/>
              <a:t>dostarczać danych:</a:t>
            </a:r>
          </a:p>
          <a:p>
            <a:pPr algn="just">
              <a:spcBef>
                <a:spcPts val="600"/>
              </a:spcBef>
              <a:spcAft>
                <a:spcPts val="600"/>
              </a:spcAft>
            </a:pPr>
            <a:r>
              <a:rPr lang="pl-PL" sz="3600" b="1" dirty="0" smtClean="0"/>
              <a:t>dot. podstawowego dochodu podatkowego gminy,</a:t>
            </a:r>
          </a:p>
          <a:p>
            <a:pPr algn="just">
              <a:spcBef>
                <a:spcPts val="600"/>
              </a:spcBef>
              <a:spcAft>
                <a:spcPts val="600"/>
              </a:spcAft>
            </a:pPr>
            <a:r>
              <a:rPr lang="pl-PL" sz="3600" b="1" dirty="0" smtClean="0"/>
              <a:t>dot. średniej stopy bezrobocia w powiecie,</a:t>
            </a:r>
          </a:p>
          <a:p>
            <a:pPr algn="just">
              <a:spcBef>
                <a:spcPts val="600"/>
              </a:spcBef>
              <a:spcAft>
                <a:spcPts val="600"/>
              </a:spcAft>
            </a:pPr>
            <a:r>
              <a:rPr lang="pl-PL" sz="3600" b="1" dirty="0" smtClean="0"/>
              <a:t> dot. wskaźników „zwodociągowania” i skanalizowania gminy,</a:t>
            </a:r>
          </a:p>
          <a:p>
            <a:pPr algn="just">
              <a:spcBef>
                <a:spcPts val="600"/>
              </a:spcBef>
              <a:spcAft>
                <a:spcPts val="600"/>
              </a:spcAft>
            </a:pPr>
            <a:r>
              <a:rPr lang="pl-PL" sz="3600" b="1" dirty="0" smtClean="0"/>
              <a:t>dot. gęstości zaludnienia gminy (kryterium regionalne) </a:t>
            </a:r>
            <a:endParaRPr lang="pl-PL" sz="3600"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43</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Autofit/>
          </a:bodyPr>
          <a:lstStyle/>
          <a:p>
            <a:pPr>
              <a:spcBef>
                <a:spcPts val="0"/>
              </a:spcBef>
              <a:buNone/>
            </a:pPr>
            <a:r>
              <a:rPr lang="pl-PL" sz="3600" b="1" dirty="0" smtClean="0"/>
              <a:t>Wnioskodawca </a:t>
            </a:r>
            <a:r>
              <a:rPr lang="pl-PL" sz="3600" b="1" dirty="0" smtClean="0">
                <a:solidFill>
                  <a:srgbClr val="C00000"/>
                </a:solidFill>
              </a:rPr>
              <a:t>obowiązkowo</a:t>
            </a:r>
            <a:r>
              <a:rPr lang="pl-PL" sz="3600" b="1" dirty="0" smtClean="0"/>
              <a:t> (jeżeli chce mieć przyznane punkty) </a:t>
            </a:r>
            <a:r>
              <a:rPr lang="pl-PL" sz="3600" b="1" dirty="0" smtClean="0">
                <a:solidFill>
                  <a:srgbClr val="C00000"/>
                </a:solidFill>
              </a:rPr>
              <a:t>powinien dostarczyć</a:t>
            </a:r>
            <a:r>
              <a:rPr lang="pl-PL" sz="3600" b="1" dirty="0" smtClean="0"/>
              <a:t>:</a:t>
            </a:r>
          </a:p>
          <a:p>
            <a:pPr>
              <a:spcBef>
                <a:spcPts val="600"/>
              </a:spcBef>
            </a:pPr>
            <a:r>
              <a:rPr lang="pl-PL" sz="3600" b="1" dirty="0" smtClean="0"/>
              <a:t>Dokumenty potwierdzające, że operacja jest planowana na obszarze gminy, na którym jednolita część wód powierzchniowych jest zagrożona nieosiągnięciem celów środowiskowych wskazanych w programie wodno-środowiskowym kraju (</a:t>
            </a:r>
            <a:r>
              <a:rPr lang="pl-PL" sz="3600" b="1" dirty="0" smtClean="0">
                <a:solidFill>
                  <a:srgbClr val="C00000"/>
                </a:solidFill>
              </a:rPr>
              <a:t>5pkt</a:t>
            </a:r>
            <a:r>
              <a:rPr lang="pl-PL" sz="3600" b="1" dirty="0" smtClean="0"/>
              <a:t>),  </a:t>
            </a:r>
            <a:endParaRPr lang="pl-PL" sz="3600"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44</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Autofit/>
          </a:bodyPr>
          <a:lstStyle/>
          <a:p>
            <a:pPr>
              <a:spcBef>
                <a:spcPts val="0"/>
              </a:spcBef>
            </a:pPr>
            <a:r>
              <a:rPr lang="pl-PL" sz="3600" b="1" dirty="0" smtClean="0"/>
              <a:t>Dla udokumentowania tego faktu należy skorzystać z bazy danych Krajowego Zarządu Gospodarki Wodnej.</a:t>
            </a:r>
          </a:p>
          <a:p>
            <a:pPr>
              <a:spcBef>
                <a:spcPts val="0"/>
              </a:spcBef>
            </a:pPr>
            <a:r>
              <a:rPr lang="pl-PL" sz="3600" b="1" dirty="0" smtClean="0"/>
              <a:t>Przydatne linki:</a:t>
            </a:r>
          </a:p>
          <a:p>
            <a:pPr>
              <a:buNone/>
            </a:pPr>
            <a:r>
              <a:rPr lang="pl-PL" sz="3600" b="1" u="sng" dirty="0" smtClean="0">
                <a:hlinkClick r:id="rId2"/>
              </a:rPr>
              <a:t>http://www.rzgw.gda.pl/cms/fck/uploaded/ZI/ZI_082_006_jak_odszukac.pdf</a:t>
            </a:r>
            <a:r>
              <a:rPr lang="pl-PL" sz="3600" b="1" dirty="0" smtClean="0"/>
              <a:t> </a:t>
            </a:r>
          </a:p>
          <a:p>
            <a:pPr>
              <a:buNone/>
            </a:pPr>
            <a:r>
              <a:rPr lang="pl-PL" sz="3600" b="1" u="sng" dirty="0" smtClean="0">
                <a:hlinkClick r:id="rId3"/>
              </a:rPr>
              <a:t>http://geoportal.kzgw.gov.pl/imap/</a:t>
            </a:r>
            <a:r>
              <a:rPr lang="pl-PL" sz="3600" b="1" dirty="0" smtClean="0"/>
              <a:t> </a:t>
            </a:r>
          </a:p>
          <a:p>
            <a:pPr>
              <a:spcBef>
                <a:spcPts val="0"/>
              </a:spcBef>
              <a:buNone/>
            </a:pPr>
            <a:endParaRPr lang="pl-PL" sz="3600"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45</a:t>
            </a:fld>
            <a:endParaRPr lang="pl-PL"/>
          </a:p>
        </p:txBody>
      </p:sp>
      <p:pic>
        <p:nvPicPr>
          <p:cNvPr id="6" name="Obraz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erb"/>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6"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Autofit/>
          </a:bodyPr>
          <a:lstStyle/>
          <a:p>
            <a:r>
              <a:rPr lang="pl-PL" sz="3600" b="1" dirty="0" smtClean="0"/>
              <a:t>Dokumenty potwierdzające, że operacja będzie realizowana w związku z tworzeniem pasywnej infrastruktury szerokopasmowej, lub na obszarze realizacji operacji funkcjonuje sieć szerokopasmowa (</a:t>
            </a:r>
            <a:r>
              <a:rPr lang="pl-PL" sz="3600" b="1" dirty="0" smtClean="0">
                <a:solidFill>
                  <a:srgbClr val="C00000"/>
                </a:solidFill>
              </a:rPr>
              <a:t>0,5 </a:t>
            </a:r>
            <a:r>
              <a:rPr lang="pl-PL" sz="3600" b="1" dirty="0" err="1" smtClean="0">
                <a:solidFill>
                  <a:srgbClr val="C00000"/>
                </a:solidFill>
              </a:rPr>
              <a:t>pkt</a:t>
            </a:r>
            <a:r>
              <a:rPr lang="pl-PL" sz="3600" b="1" dirty="0" smtClean="0"/>
              <a:t>)</a:t>
            </a:r>
          </a:p>
          <a:p>
            <a:r>
              <a:rPr lang="pl-PL" sz="3600" b="1" dirty="0" smtClean="0"/>
              <a:t>Dokumenty potwierdzające, że realizacja operacji jest planowana w miejscowości, na której obszarze znajduje się ciek lub zbiornik wodny (</a:t>
            </a:r>
            <a:r>
              <a:rPr lang="pl-PL" sz="3600" b="1" dirty="0" smtClean="0">
                <a:solidFill>
                  <a:srgbClr val="C00000"/>
                </a:solidFill>
              </a:rPr>
              <a:t>4 </a:t>
            </a:r>
            <a:r>
              <a:rPr lang="pl-PL" sz="3600" b="1" dirty="0" err="1" smtClean="0">
                <a:solidFill>
                  <a:srgbClr val="C00000"/>
                </a:solidFill>
              </a:rPr>
              <a:t>pkt</a:t>
            </a:r>
            <a:r>
              <a:rPr lang="pl-PL" sz="3600" b="1" dirty="0" smtClean="0"/>
              <a:t>)</a:t>
            </a:r>
            <a:endParaRPr lang="pl-PL" sz="3600"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46</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Autofit/>
          </a:bodyPr>
          <a:lstStyle/>
          <a:p>
            <a:pPr algn="just"/>
            <a:r>
              <a:rPr lang="pl-PL" sz="3600" b="1" dirty="0" smtClean="0"/>
              <a:t>Dla potwierdzenia, że w miejscowości, na której obszarze znajduje się ciek lub zbiornik wodny Wnioskodawca powinien przedłożyć czytelne fragmenty mapy z zaznaczonym i nazwanym ciekiem lub zbiornikiem wodnym. W przypadku zbiornika wskazane jest dostarczenie wyrysu i wypisu z rejestru gruntów potwierdzające jego lokalizację w danej miejscowości.  </a:t>
            </a:r>
            <a:endParaRPr lang="pl-PL" sz="3600"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47</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Autofit/>
          </a:bodyPr>
          <a:lstStyle/>
          <a:p>
            <a:r>
              <a:rPr lang="pl-PL" sz="4000" b="1" dirty="0" smtClean="0"/>
              <a:t>Wnioskodawca przygotowując wniosek powinien mieć na uwadze fakt, że </a:t>
            </a:r>
            <a:r>
              <a:rPr lang="pl-PL" sz="4000" b="1" dirty="0" smtClean="0">
                <a:solidFill>
                  <a:srgbClr val="C00000"/>
                </a:solidFill>
              </a:rPr>
              <a:t>ocena punktowa </a:t>
            </a:r>
            <a:r>
              <a:rPr lang="pl-PL" sz="4000" b="1" dirty="0" smtClean="0"/>
              <a:t>wniosku będzie przeprowadzona na podstawie danych zawartych we wniosku i załączonych dokumentach. SW </a:t>
            </a:r>
            <a:r>
              <a:rPr lang="pl-PL" sz="4000" b="1" dirty="0" smtClean="0">
                <a:solidFill>
                  <a:srgbClr val="C00000"/>
                </a:solidFill>
              </a:rPr>
              <a:t>nie będzie</a:t>
            </a:r>
            <a:r>
              <a:rPr lang="pl-PL" sz="4000" b="1" dirty="0" smtClean="0"/>
              <a:t> wzywał do uzupełnień/wyjaśnień na tym etapie oceny wniosku. </a:t>
            </a:r>
            <a:endParaRPr lang="pl-PL" sz="4000"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48</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Autofit/>
          </a:bodyPr>
          <a:lstStyle/>
          <a:p>
            <a:pPr algn="ctr">
              <a:buNone/>
            </a:pPr>
            <a:endParaRPr lang="pl-PL" sz="4000" b="1" dirty="0" smtClean="0"/>
          </a:p>
          <a:p>
            <a:pPr algn="ctr">
              <a:buNone/>
            </a:pPr>
            <a:endParaRPr lang="pl-PL" sz="4000" b="1" dirty="0" smtClean="0"/>
          </a:p>
          <a:p>
            <a:pPr algn="ctr">
              <a:buNone/>
            </a:pPr>
            <a:r>
              <a:rPr lang="pl-PL" sz="4000" b="1" smtClean="0"/>
              <a:t>Dziękuję </a:t>
            </a:r>
            <a:r>
              <a:rPr lang="pl-PL" sz="4000" b="1" dirty="0" smtClean="0"/>
              <a:t>za uwagę.</a:t>
            </a:r>
            <a:endParaRPr lang="pl-PL" sz="4000"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49</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idx="1"/>
          </p:nvPr>
        </p:nvSpPr>
        <p:spPr>
          <a:xfrm>
            <a:off x="660400" y="1239520"/>
            <a:ext cx="10810240" cy="5212080"/>
          </a:xfrm>
        </p:spPr>
        <p:txBody>
          <a:bodyPr>
            <a:noAutofit/>
          </a:bodyPr>
          <a:lstStyle/>
          <a:p>
            <a:pPr algn="just">
              <a:buNone/>
            </a:pPr>
            <a:r>
              <a:rPr lang="pl-PL" b="1" dirty="0" smtClean="0"/>
              <a:t>4.</a:t>
            </a:r>
            <a:r>
              <a:rPr lang="pl-PL" dirty="0" smtClean="0"/>
              <a:t> </a:t>
            </a:r>
            <a:r>
              <a:rPr lang="pl-PL" sz="3600" b="1" dirty="0" smtClean="0"/>
              <a:t>Wniosek wraz z wymaganymi załącznikami należy złożyć w UM osobiście lub przesyłką rejestrowaną nadaną w placówce pocztowej</a:t>
            </a:r>
            <a:r>
              <a:rPr lang="pl-PL" sz="3600" b="1" i="1" dirty="0" smtClean="0"/>
              <a:t>.</a:t>
            </a:r>
          </a:p>
          <a:p>
            <a:pPr algn="just">
              <a:buNone/>
            </a:pPr>
            <a:r>
              <a:rPr lang="pl-PL" sz="3600" b="1" dirty="0" smtClean="0"/>
              <a:t>5</a:t>
            </a:r>
            <a:r>
              <a:rPr lang="pl-PL" sz="3600" b="1" i="1" dirty="0" smtClean="0"/>
              <a:t>. </a:t>
            </a:r>
            <a:r>
              <a:rPr lang="pl-PL" sz="3600" b="1" dirty="0" smtClean="0"/>
              <a:t>O terminowości złożenia wniosku decyduje data jego złożenia w miejscu określonym w ogłoszeniu o naborze. W przypadku złożenia wniosku przesyłką rejestrowaną nadaną w placówce pocztowej operatora wyznaczonego, za dzień złożenia wniosku uznaje się dzień, w którym nadano tę przesyłkę.</a:t>
            </a:r>
          </a:p>
          <a:p>
            <a:pPr lvl="0" algn="just">
              <a:buNone/>
            </a:pPr>
            <a:endParaRPr lang="pl-PL" sz="3600" dirty="0" smtClean="0"/>
          </a:p>
          <a:p>
            <a:pPr lvl="0" algn="just">
              <a:buNone/>
            </a:pPr>
            <a:r>
              <a:rPr lang="pl-PL" sz="3600" dirty="0" smtClean="0"/>
              <a:t> </a:t>
            </a:r>
          </a:p>
          <a:p>
            <a:pPr algn="just">
              <a:buNone/>
            </a:pPr>
            <a:r>
              <a:rPr lang="pl-PL" sz="3600" i="1" dirty="0" smtClean="0"/>
              <a:t> </a:t>
            </a:r>
            <a:endParaRPr lang="pl-PL" sz="3600" b="1" dirty="0" smtClean="0"/>
          </a:p>
        </p:txBody>
      </p:sp>
      <p:sp>
        <p:nvSpPr>
          <p:cNvPr id="29" name="Symbol zastępczy stopki 28"/>
          <p:cNvSpPr>
            <a:spLocks noGrp="1"/>
          </p:cNvSpPr>
          <p:nvPr>
            <p:ph type="ftr" sz="quarter" idx="11"/>
          </p:nvPr>
        </p:nvSpPr>
        <p:spPr/>
        <p:txBody>
          <a:bodyPr/>
          <a:lstStyle/>
          <a:p>
            <a:endParaRPr lang="pl-PL"/>
          </a:p>
        </p:txBody>
      </p:sp>
      <p:sp>
        <p:nvSpPr>
          <p:cNvPr id="27" name="Symbol zastępczy numeru slajdu 26"/>
          <p:cNvSpPr>
            <a:spLocks noGrp="1"/>
          </p:cNvSpPr>
          <p:nvPr>
            <p:ph type="sldNum" sz="quarter" idx="12"/>
          </p:nvPr>
        </p:nvSpPr>
        <p:spPr/>
        <p:txBody>
          <a:bodyPr/>
          <a:lstStyle/>
          <a:p>
            <a:fld id="{C57B5178-775B-4E5B-9532-C9CE72B9F4DD}" type="slidenum">
              <a:rPr lang="pl-PL" smtClean="0"/>
              <a:pPr/>
              <a:t>5</a:t>
            </a:fld>
            <a:endParaRPr lang="pl-PL"/>
          </a:p>
        </p:txBody>
      </p:sp>
      <p:pic>
        <p:nvPicPr>
          <p:cNvPr id="4102" name="Picture 9" descr="her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37629" y="29168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Obraz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57718" y="13535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extLst>
      <p:ext uri="{BB962C8B-B14F-4D97-AF65-F5344CB8AC3E}">
        <p14:creationId xmlns:p14="http://schemas.microsoft.com/office/powerpoint/2010/main" val="25330793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97840" y="1259840"/>
            <a:ext cx="11328400" cy="4927283"/>
          </a:xfrm>
        </p:spPr>
        <p:txBody>
          <a:bodyPr>
            <a:normAutofit/>
          </a:bodyPr>
          <a:lstStyle/>
          <a:p>
            <a:pPr algn="just">
              <a:buNone/>
            </a:pPr>
            <a:r>
              <a:rPr lang="pl-PL" b="1" dirty="0" smtClean="0"/>
              <a:t>6. </a:t>
            </a:r>
            <a:r>
              <a:rPr lang="pl-PL" sz="3600" b="1" dirty="0" smtClean="0"/>
              <a:t>Jeżeli wniosek o przyznanie pomocy nie zostanie złożony w terminie - pomoc nie zostanie przyznana, o czym UM poinformuje w formie pisemnej Wnioskodawcę, podając przyczyny nieprzyznania pomocy.</a:t>
            </a:r>
          </a:p>
          <a:p>
            <a:pPr>
              <a:buNone/>
            </a:pPr>
            <a:r>
              <a:rPr lang="pl-PL" sz="3600" b="1" dirty="0" smtClean="0"/>
              <a:t>7</a:t>
            </a:r>
            <a:r>
              <a:rPr lang="pl-PL" sz="3600" dirty="0" smtClean="0"/>
              <a:t>. </a:t>
            </a:r>
            <a:r>
              <a:rPr lang="pl-PL" sz="3600" b="1" dirty="0" smtClean="0"/>
              <a:t>W przypadku, gdy wniosek zawiera braki, Wnioskodawcy przysługuje prawo do dwukrotnego ich usunięcia (uzupełnienia) w terminie 14 dni od dnia doręczenia wezwania.</a:t>
            </a:r>
          </a:p>
          <a:p>
            <a:pPr>
              <a:buNone/>
            </a:pPr>
            <a:endParaRPr lang="pl-PL" sz="3200" b="1" dirty="0"/>
          </a:p>
        </p:txBody>
      </p:sp>
      <p:sp>
        <p:nvSpPr>
          <p:cNvPr id="29" name="Symbol zastępczy stopki 28"/>
          <p:cNvSpPr>
            <a:spLocks noGrp="1"/>
          </p:cNvSpPr>
          <p:nvPr>
            <p:ph type="ftr" sz="quarter" idx="11"/>
          </p:nvPr>
        </p:nvSpPr>
        <p:spPr/>
        <p:txBody>
          <a:bodyPr/>
          <a:lstStyle/>
          <a:p>
            <a:endParaRPr lang="pl-PL"/>
          </a:p>
        </p:txBody>
      </p:sp>
      <p:sp>
        <p:nvSpPr>
          <p:cNvPr id="27" name="Symbol zastępczy numeru slajdu 26"/>
          <p:cNvSpPr>
            <a:spLocks noGrp="1"/>
          </p:cNvSpPr>
          <p:nvPr>
            <p:ph type="sldNum" sz="quarter" idx="12"/>
          </p:nvPr>
        </p:nvSpPr>
        <p:spPr/>
        <p:txBody>
          <a:bodyPr/>
          <a:lstStyle/>
          <a:p>
            <a:fld id="{C57B5178-775B-4E5B-9532-C9CE72B9F4DD}" type="slidenum">
              <a:rPr lang="pl-PL" smtClean="0"/>
              <a:pPr/>
              <a:t>6</a:t>
            </a:fld>
            <a:endParaRPr lang="pl-PL"/>
          </a:p>
        </p:txBody>
      </p:sp>
      <p:pic>
        <p:nvPicPr>
          <p:cNvPr id="4102" name="Picture 9" descr="her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29069" y="21040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Obraz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57718" y="13535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extLst>
      <p:ext uri="{BB962C8B-B14F-4D97-AF65-F5344CB8AC3E}">
        <p14:creationId xmlns:p14="http://schemas.microsoft.com/office/powerpoint/2010/main" val="20642634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12240"/>
            <a:ext cx="11308080" cy="4764723"/>
          </a:xfrm>
        </p:spPr>
        <p:txBody>
          <a:bodyPr>
            <a:normAutofit/>
          </a:bodyPr>
          <a:lstStyle/>
          <a:p>
            <a:pPr lvl="0" algn="just">
              <a:buNone/>
            </a:pPr>
            <a:r>
              <a:rPr lang="pl-PL" b="1" dirty="0" smtClean="0"/>
              <a:t>8. </a:t>
            </a:r>
            <a:r>
              <a:rPr lang="pl-PL" sz="3600" b="1" dirty="0" smtClean="0"/>
              <a:t>Jeżeli Wnioskodawca, pomimo wezwania, nie uzupełnił              w terminie braków, pomoc nie zostanie przyznana. Wnioskodawca zostanie poinformowany o tym fakcie w formie pisemnej, z podaniem przyczyn nieprzyznania pomocy. </a:t>
            </a:r>
          </a:p>
          <a:p>
            <a:pPr algn="just">
              <a:buNone/>
            </a:pPr>
            <a:r>
              <a:rPr lang="pl-PL" sz="3600" b="1" dirty="0" smtClean="0"/>
              <a:t>9. Usunięcie braków we wniosku o przyznanie pomocy może obejmować wyłącznie zakres określony w wezwaniu. </a:t>
            </a:r>
          </a:p>
          <a:p>
            <a:pPr lvl="0" algn="just">
              <a:buNone/>
            </a:pPr>
            <a:endParaRPr lang="pl-PL" sz="2800" b="1" dirty="0" smtClean="0"/>
          </a:p>
          <a:p>
            <a:pPr algn="just">
              <a:buNone/>
            </a:pPr>
            <a:endParaRPr lang="pl-PL" sz="2800" b="1" dirty="0"/>
          </a:p>
        </p:txBody>
      </p:sp>
      <p:sp>
        <p:nvSpPr>
          <p:cNvPr id="29" name="Symbol zastępczy stopki 28"/>
          <p:cNvSpPr>
            <a:spLocks noGrp="1"/>
          </p:cNvSpPr>
          <p:nvPr>
            <p:ph type="ftr" sz="quarter" idx="11"/>
          </p:nvPr>
        </p:nvSpPr>
        <p:spPr/>
        <p:txBody>
          <a:bodyPr/>
          <a:lstStyle/>
          <a:p>
            <a:endParaRPr lang="pl-PL"/>
          </a:p>
        </p:txBody>
      </p:sp>
      <p:sp>
        <p:nvSpPr>
          <p:cNvPr id="27" name="Symbol zastępczy numeru slajdu 26"/>
          <p:cNvSpPr>
            <a:spLocks noGrp="1"/>
          </p:cNvSpPr>
          <p:nvPr>
            <p:ph type="sldNum" sz="quarter" idx="12"/>
          </p:nvPr>
        </p:nvSpPr>
        <p:spPr/>
        <p:txBody>
          <a:bodyPr/>
          <a:lstStyle/>
          <a:p>
            <a:fld id="{C57B5178-775B-4E5B-9532-C9CE72B9F4DD}" type="slidenum">
              <a:rPr lang="pl-PL" smtClean="0"/>
              <a:pPr/>
              <a:t>7</a:t>
            </a:fld>
            <a:endParaRPr lang="pl-PL"/>
          </a:p>
        </p:txBody>
      </p:sp>
      <p:pic>
        <p:nvPicPr>
          <p:cNvPr id="4102" name="Picture 9" descr="her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37629" y="12912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Obraz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57718" y="13535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extLst>
      <p:ext uri="{BB962C8B-B14F-4D97-AF65-F5344CB8AC3E}">
        <p14:creationId xmlns:p14="http://schemas.microsoft.com/office/powerpoint/2010/main" val="37903628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16560" y="1219200"/>
            <a:ext cx="11460480" cy="5130800"/>
          </a:xfrm>
        </p:spPr>
        <p:txBody>
          <a:bodyPr>
            <a:normAutofit fontScale="92500"/>
          </a:bodyPr>
          <a:lstStyle/>
          <a:p>
            <a:pPr lvl="0" algn="just">
              <a:buNone/>
            </a:pPr>
            <a:r>
              <a:rPr lang="pl-PL" b="1" dirty="0" smtClean="0"/>
              <a:t>10. </a:t>
            </a:r>
            <a:r>
              <a:rPr lang="pl-PL" sz="3300" b="1" dirty="0" smtClean="0"/>
              <a:t>Wnioskodawca w dowolnym momencie po złożeniu wniosku o przyznanie pomocy lub innej deklaracji może zwrócić się z pisemną prośbą o wycofanie wniosku w całości lub w części.</a:t>
            </a:r>
          </a:p>
          <a:p>
            <a:pPr algn="just"/>
            <a:r>
              <a:rPr lang="pl-PL" sz="3300" b="1" dirty="0" smtClean="0"/>
              <a:t>Jeżeli Wnioskodawca został poinformowany o niezgodnościach w dokumentach lub o zamiarze przeprowadzenia czynności kontrolnych lub jeśli ta kontrola ujawni jakiekolwiek przypadki niezgodności, wycofanie nie jest dozwolone odnośnie do części tych dokumentów, których dotyczy niezgodność. </a:t>
            </a:r>
          </a:p>
          <a:p>
            <a:pPr algn="just"/>
            <a:r>
              <a:rPr lang="pl-PL" sz="3300" b="1" dirty="0" smtClean="0"/>
              <a:t>Wycofanie stawia Wnioskodawcę w sytuacji, w jakiej znajdował się przed złożeniem odnośnych dokumentów lub ich części. </a:t>
            </a:r>
          </a:p>
          <a:p>
            <a:pPr algn="just">
              <a:buNone/>
            </a:pPr>
            <a:endParaRPr lang="pl-PL" sz="3200" b="1" dirty="0"/>
          </a:p>
        </p:txBody>
      </p:sp>
      <p:sp>
        <p:nvSpPr>
          <p:cNvPr id="29" name="Symbol zastępczy stopki 28"/>
          <p:cNvSpPr>
            <a:spLocks noGrp="1"/>
          </p:cNvSpPr>
          <p:nvPr>
            <p:ph type="ftr" sz="quarter" idx="11"/>
          </p:nvPr>
        </p:nvSpPr>
        <p:spPr/>
        <p:txBody>
          <a:bodyPr/>
          <a:lstStyle/>
          <a:p>
            <a:endParaRPr lang="pl-PL"/>
          </a:p>
        </p:txBody>
      </p:sp>
      <p:sp>
        <p:nvSpPr>
          <p:cNvPr id="27" name="Symbol zastępczy numeru slajdu 26"/>
          <p:cNvSpPr>
            <a:spLocks noGrp="1"/>
          </p:cNvSpPr>
          <p:nvPr>
            <p:ph type="sldNum" sz="quarter" idx="12"/>
          </p:nvPr>
        </p:nvSpPr>
        <p:spPr/>
        <p:txBody>
          <a:bodyPr/>
          <a:lstStyle/>
          <a:p>
            <a:fld id="{C57B5178-775B-4E5B-9532-C9CE72B9F4DD}" type="slidenum">
              <a:rPr lang="pl-PL" smtClean="0"/>
              <a:pPr/>
              <a:t>8</a:t>
            </a:fld>
            <a:endParaRPr lang="pl-PL"/>
          </a:p>
        </p:txBody>
      </p:sp>
      <p:pic>
        <p:nvPicPr>
          <p:cNvPr id="4102" name="Picture 9" descr="her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49389" y="14944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Obraz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57718" y="13535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extLst>
      <p:ext uri="{BB962C8B-B14F-4D97-AF65-F5344CB8AC3E}">
        <p14:creationId xmlns:p14="http://schemas.microsoft.com/office/powerpoint/2010/main" val="9177507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548640" y="1290320"/>
            <a:ext cx="10805160" cy="5059680"/>
          </a:xfrm>
        </p:spPr>
        <p:txBody>
          <a:bodyPr>
            <a:normAutofit/>
          </a:bodyPr>
          <a:lstStyle/>
          <a:p>
            <a:pPr lvl="0" algn="just">
              <a:buNone/>
            </a:pPr>
            <a:r>
              <a:rPr lang="pl-PL" b="1" dirty="0" smtClean="0"/>
              <a:t>11. Refundacji podlegać mogą tylko koszty kwalifikowane operacji, które są uzasadnione zakresem operacji niezbędne do osiągnięcia jej celu oraz racjonalne. Dla robót budowlanych przewidziane jest przedłożenie wraz z wnioskiem kosztorysu inwestorskiego, w którym uwzględnia się wartość rynkową kosztów ustaloną na podstawie ogólnodostępnych publikacji albo szacunkowego zestawienia kosztów w przypadku realizacji inwestycji systemem „zaprojektuj –wybuduj”, natomiast dla pozostałych kosztów niezbędne jest dokonanie rozeznania rynku.</a:t>
            </a:r>
          </a:p>
          <a:p>
            <a:pPr algn="just">
              <a:buNone/>
            </a:pPr>
            <a:endParaRPr lang="pl-PL" sz="3200" b="1" dirty="0"/>
          </a:p>
        </p:txBody>
      </p:sp>
      <p:sp>
        <p:nvSpPr>
          <p:cNvPr id="29" name="Symbol zastępczy stopki 28"/>
          <p:cNvSpPr>
            <a:spLocks noGrp="1"/>
          </p:cNvSpPr>
          <p:nvPr>
            <p:ph type="ftr" sz="quarter" idx="11"/>
          </p:nvPr>
        </p:nvSpPr>
        <p:spPr/>
        <p:txBody>
          <a:bodyPr/>
          <a:lstStyle/>
          <a:p>
            <a:endParaRPr lang="pl-PL"/>
          </a:p>
        </p:txBody>
      </p:sp>
      <p:sp>
        <p:nvSpPr>
          <p:cNvPr id="27" name="Symbol zastępczy numeru slajdu 26"/>
          <p:cNvSpPr>
            <a:spLocks noGrp="1"/>
          </p:cNvSpPr>
          <p:nvPr>
            <p:ph type="sldNum" sz="quarter" idx="12"/>
          </p:nvPr>
        </p:nvSpPr>
        <p:spPr/>
        <p:txBody>
          <a:bodyPr/>
          <a:lstStyle/>
          <a:p>
            <a:fld id="{C57B5178-775B-4E5B-9532-C9CE72B9F4DD}" type="slidenum">
              <a:rPr lang="pl-PL" smtClean="0"/>
              <a:pPr/>
              <a:t>9</a:t>
            </a:fld>
            <a:endParaRPr lang="pl-PL"/>
          </a:p>
        </p:txBody>
      </p:sp>
      <p:pic>
        <p:nvPicPr>
          <p:cNvPr id="4102" name="Picture 9" descr="her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78269" y="159606"/>
            <a:ext cx="679451"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Obraz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57718" y="135355"/>
            <a:ext cx="1657351"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extLst>
      <p:ext uri="{BB962C8B-B14F-4D97-AF65-F5344CB8AC3E}">
        <p14:creationId xmlns:p14="http://schemas.microsoft.com/office/powerpoint/2010/main" val="27923158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1860</TotalTime>
  <Words>2872</Words>
  <Application>Microsoft Office PowerPoint</Application>
  <PresentationFormat>Niestandardowy</PresentationFormat>
  <Paragraphs>183</Paragraphs>
  <Slides>49</Slides>
  <Notes>1</Notes>
  <HiddenSlides>0</HiddenSlides>
  <MMClips>0</MMClips>
  <ScaleCrop>false</ScaleCrop>
  <HeadingPairs>
    <vt:vector size="4" baseType="variant">
      <vt:variant>
        <vt:lpstr>Motyw</vt:lpstr>
      </vt:variant>
      <vt:variant>
        <vt:i4>1</vt:i4>
      </vt:variant>
      <vt:variant>
        <vt:lpstr>Tytuły slajdów</vt:lpstr>
      </vt:variant>
      <vt:variant>
        <vt:i4>49</vt:i4>
      </vt:variant>
    </vt:vector>
  </HeadingPairs>
  <TitlesOfParts>
    <vt:vector size="50" baseType="lpstr">
      <vt:lpstr>Motyw pakietu Office</vt:lpstr>
      <vt:lpstr>Program Rozwoju Obszarów Wiejskich  na lata 2014-2020 </vt:lpstr>
      <vt:lpstr>Działanie: Podstawowe usługi i odnowa miejscowości na obszarach wiejskich</vt:lpstr>
      <vt:lpstr>.</vt:lpstr>
      <vt:lpstr>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                                                                                       </vt:lpstr>
      <vt:lpstr>.</vt:lpstr>
      <vt:lpstr>.</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Rozwoju Obszarów Wiejskich  2007-2013 Oś 4 Leader</dc:title>
  <dc:creator>Adam Puchajda</dc:creator>
  <cp:lastModifiedBy>Dorota Frysztak</cp:lastModifiedBy>
  <cp:revision>290</cp:revision>
  <dcterms:created xsi:type="dcterms:W3CDTF">2015-02-03T12:07:42Z</dcterms:created>
  <dcterms:modified xsi:type="dcterms:W3CDTF">2016-09-22T08:46:11Z</dcterms:modified>
</cp:coreProperties>
</file>