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7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1" r:id="rId6"/>
    <p:sldId id="262" r:id="rId7"/>
    <p:sldId id="266" r:id="rId8"/>
    <p:sldId id="267" r:id="rId9"/>
    <p:sldId id="274" r:id="rId10"/>
    <p:sldId id="279" r:id="rId11"/>
    <p:sldId id="273" r:id="rId12"/>
    <p:sldId id="275" r:id="rId13"/>
    <p:sldId id="280" r:id="rId14"/>
    <p:sldId id="281" r:id="rId15"/>
    <p:sldId id="282" r:id="rId16"/>
    <p:sldId id="283" r:id="rId17"/>
    <p:sldId id="284" r:id="rId18"/>
    <p:sldId id="278" r:id="rId19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594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16AEB9-8171-49C5-B40B-90B29321B42C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BDFC6-5AA6-4DC3-87B8-F6FB4CD2F52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2752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BDFC6-5AA6-4DC3-87B8-F6FB4CD2F527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000213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F257-9AB3-4909-BE4D-1410447684F1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4C0-2FC6-4248-B800-E06069B73F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46902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F257-9AB3-4909-BE4D-1410447684F1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4C0-2FC6-4248-B800-E06069B73F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5876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F257-9AB3-4909-BE4D-1410447684F1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4C0-2FC6-4248-B800-E06069B73F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353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F257-9AB3-4909-BE4D-1410447684F1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4C0-2FC6-4248-B800-E06069B73F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4092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F257-9AB3-4909-BE4D-1410447684F1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4C0-2FC6-4248-B800-E06069B73F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29552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F257-9AB3-4909-BE4D-1410447684F1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4C0-2FC6-4248-B800-E06069B73F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65598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F257-9AB3-4909-BE4D-1410447684F1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4C0-2FC6-4248-B800-E06069B73F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25459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F257-9AB3-4909-BE4D-1410447684F1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4C0-2FC6-4248-B800-E06069B73F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79937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F257-9AB3-4909-BE4D-1410447684F1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4C0-2FC6-4248-B800-E06069B73F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7640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F257-9AB3-4909-BE4D-1410447684F1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4C0-2FC6-4248-B800-E06069B73F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3329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BF257-9AB3-4909-BE4D-1410447684F1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B04C0-2FC6-4248-B800-E06069B73F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38361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8BF257-9AB3-4909-BE4D-1410447684F1}" type="datetimeFigureOut">
              <a:rPr lang="pl-PL" smtClean="0"/>
              <a:t>2017-10-19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9B04C0-2FC6-4248-B800-E06069B73F1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035022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8" r:id="rId1"/>
    <p:sldLayoutId id="2147483779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4615544"/>
          </a:xfrm>
        </p:spPr>
        <p:txBody>
          <a:bodyPr>
            <a:normAutofit/>
          </a:bodyPr>
          <a:lstStyle/>
          <a:p>
            <a:pPr algn="ctr"/>
            <a:r>
              <a:rPr lang="pl-PL" b="1" dirty="0">
                <a:solidFill>
                  <a:schemeClr val="tx1"/>
                </a:solidFill>
              </a:rPr>
              <a:t>Wytyczne nr </a:t>
            </a:r>
            <a:r>
              <a:rPr lang="pl-PL" b="1" dirty="0" smtClean="0">
                <a:solidFill>
                  <a:schemeClr val="tx1"/>
                </a:solidFill>
              </a:rPr>
              <a:t>5/3/2017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>
                <a:solidFill>
                  <a:schemeClr val="tx1"/>
                </a:solidFill>
              </a:rPr>
              <a:t/>
            </a:r>
            <a:br>
              <a:rPr lang="pl-PL" b="1" dirty="0">
                <a:solidFill>
                  <a:schemeClr val="tx1"/>
                </a:solidFill>
              </a:rPr>
            </a:br>
            <a:r>
              <a:rPr lang="pl-PL" sz="2400" b="1" i="1" dirty="0">
                <a:solidFill>
                  <a:schemeClr val="tx1"/>
                </a:solidFill>
              </a:rPr>
              <a:t>w zakresie monitoringu i ewaluacji strategii rozwoju lokalnego kierowanego przez społeczność w ramach Programu Rozwoju Obszarów Wiejskich </a:t>
            </a:r>
            <a:r>
              <a:rPr lang="pl-PL" sz="2400" b="1" i="1" dirty="0" smtClean="0">
                <a:solidFill>
                  <a:schemeClr val="tx1"/>
                </a:solidFill>
              </a:rPr>
              <a:t/>
            </a:r>
            <a:br>
              <a:rPr lang="pl-PL" sz="2400" b="1" i="1" dirty="0" smtClean="0">
                <a:solidFill>
                  <a:schemeClr val="tx1"/>
                </a:solidFill>
              </a:rPr>
            </a:br>
            <a:r>
              <a:rPr lang="pl-PL" sz="2400" b="1" i="1" dirty="0" smtClean="0">
                <a:solidFill>
                  <a:schemeClr val="tx1"/>
                </a:solidFill>
              </a:rPr>
              <a:t>na </a:t>
            </a:r>
            <a:r>
              <a:rPr lang="pl-PL" sz="2400" b="1" i="1" dirty="0">
                <a:solidFill>
                  <a:schemeClr val="tx1"/>
                </a:solidFill>
              </a:rPr>
              <a:t>lata 2014-2020</a:t>
            </a:r>
            <a:r>
              <a:rPr lang="pl-PL" b="1" dirty="0" smtClean="0">
                <a:solidFill>
                  <a:schemeClr val="tx1"/>
                </a:solidFill>
              </a:rPr>
              <a:t>.</a:t>
            </a:r>
            <a:br>
              <a:rPr lang="pl-PL" b="1" dirty="0" smtClean="0">
                <a:solidFill>
                  <a:schemeClr val="tx1"/>
                </a:solidFill>
              </a:rPr>
            </a:br>
            <a:r>
              <a:rPr lang="pl-PL" b="1" dirty="0">
                <a:solidFill>
                  <a:schemeClr val="tx1"/>
                </a:solidFill>
              </a:rPr>
              <a:t/>
            </a:r>
            <a:br>
              <a:rPr lang="pl-PL" b="1" dirty="0">
                <a:solidFill>
                  <a:schemeClr val="tx1"/>
                </a:solidFill>
              </a:rPr>
            </a:br>
            <a:r>
              <a:rPr lang="pl-PL" sz="2000" b="1" dirty="0" smtClean="0">
                <a:solidFill>
                  <a:srgbClr val="FF0000"/>
                </a:solidFill>
              </a:rPr>
              <a:t>1 września 2017 – w zakresie monitoringu</a:t>
            </a:r>
            <a:br>
              <a:rPr lang="pl-PL" sz="2000" b="1" dirty="0" smtClean="0">
                <a:solidFill>
                  <a:srgbClr val="FF0000"/>
                </a:solidFill>
              </a:rPr>
            </a:br>
            <a:r>
              <a:rPr lang="pl-PL" sz="2000" b="1" dirty="0" smtClean="0">
                <a:solidFill>
                  <a:srgbClr val="FF0000"/>
                </a:solidFill>
              </a:rPr>
              <a:t>1 stycznia 2018 – w zakresie ewaluacji</a:t>
            </a:r>
            <a:br>
              <a:rPr lang="pl-PL" sz="2000" b="1" dirty="0" smtClean="0">
                <a:solidFill>
                  <a:srgbClr val="FF0000"/>
                </a:solidFill>
              </a:rPr>
            </a:br>
            <a:r>
              <a:rPr lang="pl-PL" sz="2000" b="1" dirty="0">
                <a:solidFill>
                  <a:srgbClr val="FF0000"/>
                </a:solidFill>
              </a:rPr>
              <a:t/>
            </a:r>
            <a:br>
              <a:rPr lang="pl-PL" sz="2000" b="1" dirty="0">
                <a:solidFill>
                  <a:srgbClr val="FF0000"/>
                </a:solidFill>
              </a:rPr>
            </a:br>
            <a:endParaRPr lang="pl-PL" sz="2000" b="1" dirty="0">
              <a:solidFill>
                <a:srgbClr val="FF0000"/>
              </a:solidFill>
            </a:endParaRPr>
          </a:p>
        </p:txBody>
      </p:sp>
      <p:pic>
        <p:nvPicPr>
          <p:cNvPr id="9" name="Picture 8" descr="C:\Users\jelend\AppData\Local\Temp\7zEA75B.tmp\flag_yellow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768975"/>
            <a:ext cx="10350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746750"/>
            <a:ext cx="7207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Obraz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768975"/>
            <a:ext cx="16764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az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661025"/>
            <a:ext cx="11525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809896" y="6574971"/>
            <a:ext cx="103196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  <p:sp>
        <p:nvSpPr>
          <p:cNvPr id="8" name="Podtytuł 2"/>
          <p:cNvSpPr txBox="1">
            <a:spLocks/>
          </p:cNvSpPr>
          <p:nvPr/>
        </p:nvSpPr>
        <p:spPr>
          <a:xfrm>
            <a:off x="1641837" y="4563518"/>
            <a:ext cx="6983413" cy="879566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ctr">
              <a:spcBef>
                <a:spcPct val="20000"/>
              </a:spcBef>
              <a:buClr>
                <a:srgbClr val="6600FF"/>
              </a:buClr>
              <a:buSzPct val="70000"/>
              <a:buFont typeface="Wingdings 2"/>
              <a:buNone/>
              <a:defRPr/>
            </a:pPr>
            <a:endParaRPr lang="pl-PL" altLang="pl-PL" sz="1600" b="1" kern="0" dirty="0" smtClean="0">
              <a:solidFill>
                <a:srgbClr val="000066"/>
              </a:solidFill>
              <a:latin typeface="Garamond"/>
              <a:cs typeface="Arial"/>
            </a:endParaRPr>
          </a:p>
          <a:p>
            <a:pPr marL="0" algn="ctr">
              <a:spcBef>
                <a:spcPct val="20000"/>
              </a:spcBef>
              <a:buClr>
                <a:srgbClr val="6600FF"/>
              </a:buClr>
              <a:buSzPct val="70000"/>
              <a:buFont typeface="Wingdings 2"/>
              <a:buNone/>
              <a:defRPr/>
            </a:pPr>
            <a:r>
              <a:rPr lang="pl-PL" altLang="pl-PL" sz="4800" b="1" kern="0" dirty="0" smtClean="0">
                <a:solidFill>
                  <a:srgbClr val="000066"/>
                </a:solidFill>
                <a:latin typeface="Garamond"/>
                <a:cs typeface="Arial"/>
              </a:rPr>
              <a:t>Materiał opracowany przez Departament Programów Rozwoju Obszarów Wiejskich Województwa Lubelskiego.</a:t>
            </a:r>
          </a:p>
          <a:p>
            <a:pPr marL="0" algn="ctr">
              <a:spcBef>
                <a:spcPct val="20000"/>
              </a:spcBef>
              <a:buClr>
                <a:srgbClr val="6600FF"/>
              </a:buClr>
              <a:buSzPct val="70000"/>
              <a:buFont typeface="Wingdings 2"/>
              <a:buNone/>
              <a:defRPr/>
            </a:pPr>
            <a:r>
              <a:rPr lang="pl-PL" altLang="pl-PL" sz="4800" b="1" kern="0" dirty="0" smtClean="0">
                <a:solidFill>
                  <a:srgbClr val="000066"/>
                </a:solidFill>
                <a:latin typeface="Garamond"/>
                <a:cs typeface="Arial"/>
              </a:rPr>
              <a:t>Instytucja Zarządzająca PROW 2014-2020 – Minister Rolnictwa i Rozwoju Wsi. </a:t>
            </a:r>
          </a:p>
          <a:p>
            <a:pPr marL="0" algn="ctr">
              <a:spcBef>
                <a:spcPct val="20000"/>
              </a:spcBef>
              <a:buClr>
                <a:srgbClr val="6600FF"/>
              </a:buClr>
              <a:buSzPct val="70000"/>
              <a:buFont typeface="Wingdings 2"/>
              <a:buNone/>
              <a:defRPr/>
            </a:pPr>
            <a:r>
              <a:rPr lang="pl-PL" altLang="pl-PL" sz="4800" b="1" kern="0" dirty="0" smtClean="0">
                <a:solidFill>
                  <a:srgbClr val="000066"/>
                </a:solidFill>
                <a:latin typeface="Garamond"/>
                <a:cs typeface="Arial"/>
              </a:rPr>
              <a:t>Materiał współfinansowany ze środków Unii Europejskiej  w ramach Schematu II Pomocy Technicznej  </a:t>
            </a:r>
          </a:p>
          <a:p>
            <a:pPr marL="0" algn="ctr">
              <a:spcBef>
                <a:spcPct val="20000"/>
              </a:spcBef>
              <a:buClr>
                <a:srgbClr val="6600FF"/>
              </a:buClr>
              <a:buSzPct val="70000"/>
              <a:buFont typeface="Wingdings 2"/>
              <a:buNone/>
              <a:defRPr/>
            </a:pPr>
            <a:r>
              <a:rPr lang="pl-PL" altLang="pl-PL" sz="4800" b="1" kern="0" dirty="0" smtClean="0">
                <a:solidFill>
                  <a:srgbClr val="000066"/>
                </a:solidFill>
                <a:latin typeface="Garamond"/>
                <a:cs typeface="Arial"/>
              </a:rPr>
              <a:t>Programu Rozwoju Obszarów Wiejskich na lata 2014-2020.</a:t>
            </a:r>
            <a:endParaRPr lang="pl-PL" sz="4800" b="1" kern="0" dirty="0" smtClean="0">
              <a:solidFill>
                <a:srgbClr val="000066"/>
              </a:solidFill>
              <a:latin typeface="Garamond"/>
              <a:cs typeface="Arial"/>
            </a:endParaRPr>
          </a:p>
          <a:p>
            <a:pPr marL="0" algn="ctr">
              <a:spcBef>
                <a:spcPct val="20000"/>
              </a:spcBef>
              <a:buClr>
                <a:srgbClr val="6600FF"/>
              </a:buClr>
              <a:buSzPct val="70000"/>
              <a:buFont typeface="Wingdings 2"/>
              <a:buNone/>
              <a:defRPr/>
            </a:pPr>
            <a:endParaRPr lang="pl-PL" altLang="pl-PL" sz="4800" b="1" kern="0" dirty="0" smtClean="0">
              <a:solidFill>
                <a:srgbClr val="000066"/>
              </a:solidFill>
              <a:latin typeface="Garamond"/>
              <a:cs typeface="Arial"/>
            </a:endParaRPr>
          </a:p>
          <a:p>
            <a:pPr marL="0" algn="ctr">
              <a:spcBef>
                <a:spcPct val="20000"/>
              </a:spcBef>
              <a:buClr>
                <a:srgbClr val="6600FF"/>
              </a:buClr>
              <a:buSzPct val="70000"/>
              <a:buFont typeface="Wingdings 2"/>
              <a:buNone/>
              <a:defRPr/>
            </a:pPr>
            <a:r>
              <a:rPr lang="pl-PL" altLang="pl-PL" sz="4800" b="1" kern="0" dirty="0" smtClean="0">
                <a:solidFill>
                  <a:srgbClr val="000066"/>
                </a:solidFill>
                <a:latin typeface="Garamond"/>
                <a:cs typeface="Arial"/>
              </a:rPr>
              <a:t/>
            </a:r>
            <a:br>
              <a:rPr lang="pl-PL" altLang="pl-PL" sz="4800" b="1" kern="0" dirty="0" smtClean="0">
                <a:solidFill>
                  <a:srgbClr val="000066"/>
                </a:solidFill>
                <a:latin typeface="Garamond"/>
                <a:cs typeface="Arial"/>
              </a:rPr>
            </a:br>
            <a:r>
              <a:rPr lang="pl-PL" altLang="pl-PL" sz="4800" b="1" kern="0" dirty="0" smtClean="0">
                <a:solidFill>
                  <a:srgbClr val="000066"/>
                </a:solidFill>
                <a:latin typeface="Garamond"/>
                <a:cs typeface="Arial"/>
              </a:rPr>
              <a:t/>
            </a:r>
            <a:br>
              <a:rPr lang="pl-PL" altLang="pl-PL" sz="4800" b="1" kern="0" dirty="0" smtClean="0">
                <a:solidFill>
                  <a:srgbClr val="000066"/>
                </a:solidFill>
                <a:latin typeface="Garamond"/>
                <a:cs typeface="Arial"/>
              </a:rPr>
            </a:br>
            <a:endParaRPr lang="pl-PL" sz="4800" b="1" kern="0" dirty="0">
              <a:solidFill>
                <a:srgbClr val="000066"/>
              </a:solidFill>
              <a:latin typeface="Garamond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252748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WSKAŹNIKI</a:t>
            </a:r>
            <a:br>
              <a:rPr lang="pl-PL" dirty="0" smtClean="0"/>
            </a:br>
            <a:r>
              <a:rPr lang="pl-PL" dirty="0" smtClean="0"/>
              <a:t>infrastruktura turystyczna/rekreacyjna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	</a:t>
            </a:r>
            <a:r>
              <a:rPr lang="pl-PL" sz="2000" dirty="0"/>
              <a:t>2.4 Liczba nowych obiektów infrastruktury turystycznej i rekreacyjnej</a:t>
            </a:r>
          </a:p>
          <a:p>
            <a:r>
              <a:rPr lang="pl-PL" sz="2000" dirty="0"/>
              <a:t>2.5 Liczba przebudowanych obiektów infrastruktury turystycznej i rekreacyjnej</a:t>
            </a:r>
          </a:p>
          <a:p>
            <a:r>
              <a:rPr lang="pl-PL" sz="2000" dirty="0"/>
              <a:t>2.6 Liczba nowych miejsc noclegowych</a:t>
            </a:r>
          </a:p>
          <a:p>
            <a:r>
              <a:rPr lang="pl-PL" sz="2000" dirty="0"/>
              <a:t>2.7 Liczba osób, które skorzystały z nowych miejsc noclegowych w ciągu roku w nowych lub przebudowanych obiektach turystycznych</a:t>
            </a:r>
          </a:p>
          <a:p>
            <a:r>
              <a:rPr lang="pl-PL" sz="2000" dirty="0"/>
              <a:t>2.8 Długość wybudowanych lub przebudowanych ścieżek rowerowych i szlaków turystycznych</a:t>
            </a:r>
          </a:p>
          <a:p>
            <a:pPr marL="457200" lvl="1" indent="0">
              <a:buNone/>
            </a:pPr>
            <a:endParaRPr lang="pl-PL" dirty="0"/>
          </a:p>
        </p:txBody>
      </p:sp>
      <p:pic>
        <p:nvPicPr>
          <p:cNvPr id="10" name="Picture 8" descr="C:\Users\jelend\AppData\Local\Temp\7zEA75B.tmp\flag_yellow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768975"/>
            <a:ext cx="10350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746750"/>
            <a:ext cx="7207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az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768975"/>
            <a:ext cx="16764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661025"/>
            <a:ext cx="11525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/>
        </p:nvSpPr>
        <p:spPr>
          <a:xfrm>
            <a:off x="809896" y="6574971"/>
            <a:ext cx="103196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</p:spTree>
    <p:extLst>
      <p:ext uri="{BB962C8B-B14F-4D97-AF65-F5344CB8AC3E}">
        <p14:creationId xmlns:p14="http://schemas.microsoft.com/office/powerpoint/2010/main" val="5858313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4194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WSKAŹNIKI</a:t>
            </a:r>
            <a:br>
              <a:rPr lang="pl-PL" dirty="0" smtClean="0"/>
            </a:br>
            <a:r>
              <a:rPr lang="pl-PL" dirty="0" smtClean="0"/>
              <a:t>zabytki</a:t>
            </a:r>
            <a:endParaRPr lang="pl-PL" dirty="0"/>
          </a:p>
        </p:txBody>
      </p:sp>
      <p:sp>
        <p:nvSpPr>
          <p:cNvPr id="13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	</a:t>
            </a:r>
            <a:r>
              <a:rPr lang="pl-PL" sz="2000" dirty="0"/>
              <a:t>2.9 Liczba zabytków poddanych pracom konserwatorskim lub restauratorskim</a:t>
            </a:r>
          </a:p>
        </p:txBody>
      </p:sp>
      <p:pic>
        <p:nvPicPr>
          <p:cNvPr id="10" name="Picture 8" descr="C:\Users\jelend\AppData\Local\Temp\7zEA75B.tmp\flag_yellow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768975"/>
            <a:ext cx="10350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746750"/>
            <a:ext cx="7207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az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768975"/>
            <a:ext cx="16764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661025"/>
            <a:ext cx="11525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/>
        </p:nvSpPr>
        <p:spPr>
          <a:xfrm>
            <a:off x="809896" y="6574971"/>
            <a:ext cx="103196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</p:spTree>
    <p:extLst>
      <p:ext uri="{BB962C8B-B14F-4D97-AF65-F5344CB8AC3E}">
        <p14:creationId xmlns:p14="http://schemas.microsoft.com/office/powerpoint/2010/main" val="71318959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WSKAŹNIKI</a:t>
            </a:r>
            <a:br>
              <a:rPr lang="pl-PL" dirty="0" smtClean="0"/>
            </a:br>
            <a:r>
              <a:rPr lang="pl-PL" sz="2700" dirty="0" smtClean="0"/>
              <a:t>kultura i dziedzictwo lokalne (np. wyposażenie obiektów, zakup strojów, instrumentów)</a:t>
            </a:r>
            <a:br>
              <a:rPr lang="pl-PL" sz="2700" dirty="0" smtClean="0"/>
            </a:br>
            <a:endParaRPr lang="pl-PL" sz="27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2.10 Liczba zrealizowanych operacji obejmujących wyposażenie mające na celu szerzenie lokalnej kultury i dziedzictwa lokalnego</a:t>
            </a:r>
          </a:p>
          <a:p>
            <a:r>
              <a:rPr lang="pl-PL" dirty="0"/>
              <a:t>2.11 Liczba podmiotów wspartych w ramach operacji obejmujących wyposażenie mające na celu szerzenie lokalnej kultury i dziedzictwa lokalnego</a:t>
            </a:r>
          </a:p>
        </p:txBody>
      </p:sp>
      <p:pic>
        <p:nvPicPr>
          <p:cNvPr id="10" name="Picture 8" descr="C:\Users\jelend\AppData\Local\Temp\7zEA75B.tmp\flag_yellow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768975"/>
            <a:ext cx="10350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746750"/>
            <a:ext cx="7207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az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768975"/>
            <a:ext cx="16764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661025"/>
            <a:ext cx="11525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/>
        </p:nvSpPr>
        <p:spPr>
          <a:xfrm>
            <a:off x="809896" y="6574971"/>
            <a:ext cx="103196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</p:spTree>
    <p:extLst>
      <p:ext uri="{BB962C8B-B14F-4D97-AF65-F5344CB8AC3E}">
        <p14:creationId xmlns:p14="http://schemas.microsoft.com/office/powerpoint/2010/main" val="344013163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WSKAŹNIKI</a:t>
            </a:r>
            <a:br>
              <a:rPr lang="pl-PL" dirty="0" smtClean="0"/>
            </a:br>
            <a:r>
              <a:rPr lang="pl-PL" sz="2000" dirty="0" smtClean="0"/>
              <a:t>wydarzenia/imprezy</a:t>
            </a:r>
            <a:r>
              <a:rPr lang="pl-PL" sz="2700" dirty="0" smtClean="0"/>
              <a:t/>
            </a:r>
            <a:br>
              <a:rPr lang="pl-PL" sz="2700" dirty="0" smtClean="0"/>
            </a:br>
            <a:endParaRPr lang="pl-PL" sz="27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2.12 Liczba wydarzeń / imprez </a:t>
            </a:r>
          </a:p>
        </p:txBody>
      </p:sp>
      <p:pic>
        <p:nvPicPr>
          <p:cNvPr id="10" name="Picture 8" descr="C:\Users\jelend\AppData\Local\Temp\7zEA75B.tmp\flag_yellow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768975"/>
            <a:ext cx="10350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746750"/>
            <a:ext cx="7207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az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768975"/>
            <a:ext cx="16764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661025"/>
            <a:ext cx="11525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/>
        </p:nvSpPr>
        <p:spPr>
          <a:xfrm>
            <a:off x="809896" y="6574971"/>
            <a:ext cx="103196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</p:spTree>
    <p:extLst>
      <p:ext uri="{BB962C8B-B14F-4D97-AF65-F5344CB8AC3E}">
        <p14:creationId xmlns:p14="http://schemas.microsoft.com/office/powerpoint/2010/main" val="22892002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WSKAŹNIKI</a:t>
            </a:r>
            <a:br>
              <a:rPr lang="pl-PL" dirty="0" smtClean="0"/>
            </a:br>
            <a:r>
              <a:rPr lang="pl-PL" sz="2000" dirty="0" smtClean="0"/>
              <a:t>projekty współpracy</a:t>
            </a:r>
            <a:r>
              <a:rPr lang="pl-PL" sz="2700" dirty="0" smtClean="0"/>
              <a:t/>
            </a:r>
            <a:br>
              <a:rPr lang="pl-PL" sz="2700" dirty="0" smtClean="0"/>
            </a:br>
            <a:endParaRPr lang="pl-PL" sz="27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3.1 Liczba przygotowanych projektów współpracy </a:t>
            </a:r>
          </a:p>
          <a:p>
            <a:r>
              <a:rPr lang="pl-PL" dirty="0"/>
              <a:t>3.2 Liczba zrealizowanych projektów współpracy </a:t>
            </a:r>
          </a:p>
          <a:p>
            <a:r>
              <a:rPr lang="pl-PL" dirty="0"/>
              <a:t>3.3 Liczba projektów współpracy wykorzystujących lokalne zasoby </a:t>
            </a:r>
          </a:p>
          <a:p>
            <a:r>
              <a:rPr lang="pl-PL" dirty="0"/>
              <a:t>3.4 Liczba projektów współpracy skierowanych do grup docelowych </a:t>
            </a:r>
          </a:p>
        </p:txBody>
      </p:sp>
      <p:pic>
        <p:nvPicPr>
          <p:cNvPr id="10" name="Picture 8" descr="C:\Users\jelend\AppData\Local\Temp\7zEA75B.tmp\flag_yellow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768975"/>
            <a:ext cx="10350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746750"/>
            <a:ext cx="7207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az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768975"/>
            <a:ext cx="16764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661025"/>
            <a:ext cx="11525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/>
        </p:nvSpPr>
        <p:spPr>
          <a:xfrm>
            <a:off x="809896" y="6574971"/>
            <a:ext cx="103196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</p:spTree>
    <p:extLst>
      <p:ext uri="{BB962C8B-B14F-4D97-AF65-F5344CB8AC3E}">
        <p14:creationId xmlns:p14="http://schemas.microsoft.com/office/powerpoint/2010/main" val="102488988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WSKAŹNIKI</a:t>
            </a:r>
            <a:br>
              <a:rPr lang="pl-PL" dirty="0" smtClean="0"/>
            </a:br>
            <a:r>
              <a:rPr lang="pl-PL" sz="2000" dirty="0" smtClean="0"/>
              <a:t>koszty bieżące</a:t>
            </a:r>
            <a:r>
              <a:rPr lang="pl-PL" sz="2700" dirty="0" smtClean="0"/>
              <a:t/>
            </a:r>
            <a:br>
              <a:rPr lang="pl-PL" sz="2700" dirty="0" smtClean="0"/>
            </a:br>
            <a:endParaRPr lang="pl-PL" sz="27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4.1 Liczba osobodni szkoleń dla pracowników i organów LGD </a:t>
            </a:r>
          </a:p>
          <a:p>
            <a:r>
              <a:rPr lang="pl-PL" dirty="0" smtClean="0"/>
              <a:t>4.5 </a:t>
            </a:r>
            <a:r>
              <a:rPr lang="pl-PL" dirty="0"/>
              <a:t>Liczba odwiedzin strony internetowej LGD</a:t>
            </a:r>
          </a:p>
        </p:txBody>
      </p:sp>
      <p:pic>
        <p:nvPicPr>
          <p:cNvPr id="10" name="Picture 8" descr="C:\Users\jelend\AppData\Local\Temp\7zEA75B.tmp\flag_yellow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768975"/>
            <a:ext cx="10350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746750"/>
            <a:ext cx="7207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az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768975"/>
            <a:ext cx="16764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661025"/>
            <a:ext cx="11525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/>
        </p:nvSpPr>
        <p:spPr>
          <a:xfrm>
            <a:off x="809896" y="6574971"/>
            <a:ext cx="103196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</p:spTree>
    <p:extLst>
      <p:ext uri="{BB962C8B-B14F-4D97-AF65-F5344CB8AC3E}">
        <p14:creationId xmlns:p14="http://schemas.microsoft.com/office/powerpoint/2010/main" val="2414836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pl-PL" dirty="0" smtClean="0"/>
              <a:t>WSKAŹNIKI</a:t>
            </a:r>
            <a:br>
              <a:rPr lang="pl-PL" dirty="0" smtClean="0"/>
            </a:br>
            <a:r>
              <a:rPr lang="pl-PL" sz="2000" dirty="0" smtClean="0"/>
              <a:t>aktywizacja</a:t>
            </a:r>
            <a:r>
              <a:rPr lang="pl-PL" sz="2700" dirty="0" smtClean="0"/>
              <a:t/>
            </a:r>
            <a:br>
              <a:rPr lang="pl-PL" sz="2700" dirty="0" smtClean="0"/>
            </a:br>
            <a:endParaRPr lang="pl-PL" sz="27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4.2 Liczba podmiotów, którym udzielono indywidualnego doradztwa </a:t>
            </a:r>
          </a:p>
          <a:p>
            <a:r>
              <a:rPr lang="pl-PL" dirty="0"/>
              <a:t>4.3 Liczba spotkań / wydarzeń adresowanych do mieszkańców</a:t>
            </a:r>
          </a:p>
          <a:p>
            <a:r>
              <a:rPr lang="pl-PL" dirty="0"/>
              <a:t>4.4 Liczba konferencji / targów / prezentacji (odbywających się poza terenem LGD) z udziałem przedstawicieli LGD</a:t>
            </a:r>
          </a:p>
        </p:txBody>
      </p:sp>
      <p:pic>
        <p:nvPicPr>
          <p:cNvPr id="10" name="Picture 8" descr="C:\Users\jelend\AppData\Local\Temp\7zEA75B.tmp\flag_yellow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768975"/>
            <a:ext cx="10350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746750"/>
            <a:ext cx="7207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az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768975"/>
            <a:ext cx="16764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661025"/>
            <a:ext cx="11525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/>
        </p:nvSpPr>
        <p:spPr>
          <a:xfrm>
            <a:off x="809896" y="6574971"/>
            <a:ext cx="103196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</p:spTree>
    <p:extLst>
      <p:ext uri="{BB962C8B-B14F-4D97-AF65-F5344CB8AC3E}">
        <p14:creationId xmlns:p14="http://schemas.microsoft.com/office/powerpoint/2010/main" val="13623442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dirty="0" smtClean="0"/>
              <a:t>WSKAŹNIKI</a:t>
            </a:r>
            <a:br>
              <a:rPr lang="pl-PL" dirty="0" smtClean="0"/>
            </a:br>
            <a:r>
              <a:rPr lang="pl-PL" sz="2000" dirty="0" smtClean="0"/>
              <a:t>inne</a:t>
            </a:r>
            <a:endParaRPr lang="pl-PL" sz="2700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1.14 Liczba godzin pracy wolontariuszy zaangażowanych w realizację </a:t>
            </a:r>
            <a:r>
              <a:rPr lang="pl-PL" dirty="0" smtClean="0"/>
              <a:t>operacji</a:t>
            </a:r>
          </a:p>
          <a:p>
            <a:r>
              <a:rPr lang="pl-PL" dirty="0"/>
              <a:t>2.13 Liczba zrealizowanych operacji ukierunkowanych na innowacje</a:t>
            </a:r>
          </a:p>
          <a:p>
            <a:endParaRPr lang="pl-PL" dirty="0"/>
          </a:p>
        </p:txBody>
      </p:sp>
      <p:pic>
        <p:nvPicPr>
          <p:cNvPr id="10" name="Picture 8" descr="C:\Users\jelend\AppData\Local\Temp\7zEA75B.tmp\flag_yellow_low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768975"/>
            <a:ext cx="10350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746750"/>
            <a:ext cx="7207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az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768975"/>
            <a:ext cx="16764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661025"/>
            <a:ext cx="11525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/>
        </p:nvSpPr>
        <p:spPr>
          <a:xfrm>
            <a:off x="809896" y="6574971"/>
            <a:ext cx="103196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</p:spTree>
    <p:extLst>
      <p:ext uri="{BB962C8B-B14F-4D97-AF65-F5344CB8AC3E}">
        <p14:creationId xmlns:p14="http://schemas.microsoft.com/office/powerpoint/2010/main" val="219517488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84194"/>
          </a:xfrm>
        </p:spPr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pl-PL" sz="4000" dirty="0" smtClean="0"/>
              <a:t>DZIĘKUJĘ ZA UWAGĘ</a:t>
            </a:r>
          </a:p>
          <a:p>
            <a:endParaRPr lang="pl-PL" dirty="0"/>
          </a:p>
        </p:txBody>
      </p:sp>
      <p:pic>
        <p:nvPicPr>
          <p:cNvPr id="10" name="Picture 8" descr="C:\Users\jelend\AppData\Local\Temp\7zEA75B.tmp\flag_yellow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768975"/>
            <a:ext cx="10350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746750"/>
            <a:ext cx="7207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az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768975"/>
            <a:ext cx="16764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az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661025"/>
            <a:ext cx="11525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/>
        </p:nvSpPr>
        <p:spPr>
          <a:xfrm>
            <a:off x="809896" y="6574971"/>
            <a:ext cx="103196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</p:spTree>
    <p:extLst>
      <p:ext uri="{BB962C8B-B14F-4D97-AF65-F5344CB8AC3E}">
        <p14:creationId xmlns:p14="http://schemas.microsoft.com/office/powerpoint/2010/main" val="10035285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>
                <a:solidFill>
                  <a:schemeClr val="tx1"/>
                </a:solidFill>
              </a:rPr>
              <a:t>CEL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dirty="0"/>
          </a:p>
          <a:p>
            <a:r>
              <a:rPr lang="pl-PL" dirty="0" smtClean="0"/>
              <a:t>Jednolite i prawidłowe </a:t>
            </a:r>
            <a:r>
              <a:rPr lang="pl-PL" dirty="0"/>
              <a:t>wykonywania przez </a:t>
            </a:r>
            <a:r>
              <a:rPr lang="pl-PL" dirty="0" smtClean="0"/>
              <a:t>LGD zadań </a:t>
            </a:r>
            <a:r>
              <a:rPr lang="pl-PL" dirty="0"/>
              <a:t>w zakresie monitoringu i ewaluacji realizacji LSR</a:t>
            </a:r>
            <a:endParaRPr lang="pl-PL" b="1" dirty="0">
              <a:solidFill>
                <a:srgbClr val="FF0000"/>
              </a:solidFill>
            </a:endParaRPr>
          </a:p>
        </p:txBody>
      </p:sp>
      <p:pic>
        <p:nvPicPr>
          <p:cNvPr id="10" name="Picture 8" descr="C:\Users\jelend\AppData\Local\Temp\7zEA75B.tmp\flag_yellow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768975"/>
            <a:ext cx="10350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746750"/>
            <a:ext cx="7207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az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768975"/>
            <a:ext cx="16764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az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661025"/>
            <a:ext cx="11525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rostokąt 8"/>
          <p:cNvSpPr/>
          <p:nvPr/>
        </p:nvSpPr>
        <p:spPr>
          <a:xfrm>
            <a:off x="809896" y="6574971"/>
            <a:ext cx="103196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</p:spTree>
    <p:extLst>
      <p:ext uri="{BB962C8B-B14F-4D97-AF65-F5344CB8AC3E}">
        <p14:creationId xmlns:p14="http://schemas.microsoft.com/office/powerpoint/2010/main" val="42596020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ZAKRES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Monitorowanie wskaźników</a:t>
            </a:r>
          </a:p>
          <a:p>
            <a:r>
              <a:rPr lang="pl-PL" dirty="0" smtClean="0"/>
              <a:t>Składanie sprawozdań z realizacji LSR</a:t>
            </a:r>
          </a:p>
          <a:p>
            <a:r>
              <a:rPr lang="pl-PL" dirty="0" smtClean="0"/>
              <a:t>Ewaluacja wewnętrzna</a:t>
            </a:r>
          </a:p>
          <a:p>
            <a:r>
              <a:rPr lang="pl-PL" dirty="0" smtClean="0"/>
              <a:t>Ewaluacja zewnętrzna</a:t>
            </a:r>
          </a:p>
          <a:p>
            <a:endParaRPr lang="pl-PL" dirty="0"/>
          </a:p>
        </p:txBody>
      </p:sp>
      <p:pic>
        <p:nvPicPr>
          <p:cNvPr id="10" name="Picture 8" descr="C:\Users\jelend\AppData\Local\Temp\7zEA75B.tmp\flag_yellow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768975"/>
            <a:ext cx="10350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746750"/>
            <a:ext cx="7207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Obraz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768975"/>
            <a:ext cx="16764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az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661025"/>
            <a:ext cx="11525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/>
        </p:nvSpPr>
        <p:spPr>
          <a:xfrm>
            <a:off x="809896" y="6574971"/>
            <a:ext cx="103196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</p:spTree>
    <p:extLst>
      <p:ext uri="{BB962C8B-B14F-4D97-AF65-F5344CB8AC3E}">
        <p14:creationId xmlns:p14="http://schemas.microsoft.com/office/powerpoint/2010/main" val="338909653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ytuł 1"/>
          <p:cNvSpPr txBox="1">
            <a:spLocks/>
          </p:cNvSpPr>
          <p:nvPr/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/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dirty="0" smtClean="0"/>
              <a:t>Zmiana LSR</a:t>
            </a:r>
            <a:endParaRPr lang="pl-PL" dirty="0"/>
          </a:p>
        </p:txBody>
      </p:sp>
      <p:sp>
        <p:nvSpPr>
          <p:cNvPr id="11" name="Symbol zastępczy zawartości 3"/>
          <p:cNvSpPr txBox="1">
            <a:spLocks/>
          </p:cNvSpPr>
          <p:nvPr/>
        </p:nvSpPr>
        <p:spPr>
          <a:xfrm>
            <a:off x="677334" y="1415536"/>
            <a:ext cx="8596668" cy="3458305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pl-PL" dirty="0" smtClean="0"/>
          </a:p>
          <a:p>
            <a:r>
              <a:rPr lang="pl-PL" sz="1600" dirty="0"/>
              <a:t>Dokonywane zmiany LSR w zakresie logiki interwencji/wskaźników muszą być zgodne </a:t>
            </a:r>
            <a:r>
              <a:rPr lang="pl-PL" sz="1600" dirty="0" smtClean="0"/>
              <a:t>z </a:t>
            </a:r>
            <a:r>
              <a:rPr lang="pl-PL" sz="1600" dirty="0"/>
              <a:t>zasadami określonymi w niniejszych Wytycznych. W przypadku stwierdzenia przez LGD konieczności zmiany LSR w zakresie </a:t>
            </a:r>
            <a:r>
              <a:rPr lang="pl-PL" sz="1600" dirty="0" smtClean="0"/>
              <a:t>procedur monitoringowych </a:t>
            </a:r>
            <a:r>
              <a:rPr lang="pl-PL" sz="1600" dirty="0"/>
              <a:t>i ewaluacyjnych  w związku </a:t>
            </a:r>
            <a:r>
              <a:rPr lang="pl-PL" sz="1600" dirty="0" smtClean="0"/>
              <a:t>z </a:t>
            </a:r>
            <a:r>
              <a:rPr lang="pl-PL" sz="1600" dirty="0"/>
              <a:t>niniejszymi Wytycznymi, LGD może dokonać stosowanej zmiany w procedurach monitorowania i ewaluacji LSR z uwzględnieniem wymaganego minimum określonego niniejszymi Wytycznymi</a:t>
            </a:r>
            <a:r>
              <a:rPr lang="pl-PL" sz="1600" dirty="0" smtClean="0"/>
              <a:t>.</a:t>
            </a:r>
          </a:p>
          <a:p>
            <a:r>
              <a:rPr lang="pl-PL" sz="1600" dirty="0"/>
              <a:t>Wskaźniki w LSR powinny być prawidłowo zdefiniowane i mierzone zgodnie z metrykami wskaźników (nazwa wskaźnika, jednostka pomiaru, definicja i sposób pomiaru, źródło danych, częstotliwość pomiaru) określonymi w załączniku nr 1 do </a:t>
            </a:r>
            <a:r>
              <a:rPr lang="pl-PL" sz="1600" dirty="0" smtClean="0"/>
              <a:t>Wytycznych</a:t>
            </a:r>
          </a:p>
          <a:p>
            <a:r>
              <a:rPr lang="pl-PL" sz="1600" dirty="0"/>
              <a:t>W</a:t>
            </a:r>
            <a:r>
              <a:rPr lang="pl-PL" sz="1600" dirty="0" smtClean="0"/>
              <a:t> </a:t>
            </a:r>
            <a:r>
              <a:rPr lang="pl-PL" sz="1600" dirty="0"/>
              <a:t>LSR powinny być wpisane dodatkowe wskaźniki (dodatkowe </a:t>
            </a:r>
            <a:r>
              <a:rPr lang="pl-PL" sz="1600" dirty="0" err="1"/>
              <a:t>dezagregacje</a:t>
            </a:r>
            <a:r>
              <a:rPr lang="pl-PL" sz="1600" dirty="0"/>
              <a:t>), które są według LGD zasadne dla mierzenia postępu realizacji i efektów wdrażania LSR. 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12" name="Picture 8" descr="C:\Users\jelend\AppData\Local\Temp\7zEA75B.tmp\flag_yellow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768975"/>
            <a:ext cx="10350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746750"/>
            <a:ext cx="7207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768975"/>
            <a:ext cx="16764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Obraz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661025"/>
            <a:ext cx="11525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/>
        </p:nvSpPr>
        <p:spPr>
          <a:xfrm>
            <a:off x="809896" y="6574971"/>
            <a:ext cx="103196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</p:spTree>
    <p:extLst>
      <p:ext uri="{BB962C8B-B14F-4D97-AF65-F5344CB8AC3E}">
        <p14:creationId xmlns:p14="http://schemas.microsoft.com/office/powerpoint/2010/main" val="31060371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dirty="0" smtClean="0"/>
              <a:t>WSKAŹNIKI </a:t>
            </a:r>
            <a:br>
              <a:rPr lang="pl-PL" dirty="0" smtClean="0"/>
            </a:br>
            <a:r>
              <a:rPr lang="pl-PL" dirty="0" smtClean="0"/>
              <a:t>rozwój przedsiębiorstw i premia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1.1 </a:t>
            </a:r>
            <a:r>
              <a:rPr lang="pl-PL" dirty="0"/>
              <a:t>Liczba zrealizowanych operacji polegających na utworzeniu nowego przedsiębiorstwa</a:t>
            </a:r>
          </a:p>
          <a:p>
            <a:r>
              <a:rPr lang="pl-PL" dirty="0"/>
              <a:t>1.2 Liczba zrealizowanych operacji polegających na rozwoju istniejącego przedsiębiorstwa</a:t>
            </a:r>
          </a:p>
          <a:p>
            <a:r>
              <a:rPr lang="pl-PL" dirty="0"/>
              <a:t>1.3 Liczba utworzonych miejsc pracy</a:t>
            </a:r>
          </a:p>
          <a:p>
            <a:r>
              <a:rPr lang="pl-PL" dirty="0"/>
              <a:t>1.4 Liczba utrzymanych miejsc </a:t>
            </a:r>
            <a:r>
              <a:rPr lang="pl-PL" dirty="0" smtClean="0"/>
              <a:t>pracy</a:t>
            </a:r>
          </a:p>
          <a:p>
            <a:pPr marL="0" indent="0">
              <a:buNone/>
            </a:pPr>
            <a:endParaRPr lang="pl-PL" dirty="0" smtClean="0"/>
          </a:p>
          <a:p>
            <a:pPr marL="0" indent="0">
              <a:buNone/>
            </a:pPr>
            <a:endParaRPr lang="pl-PL" dirty="0"/>
          </a:p>
          <a:p>
            <a:pPr marL="457200" lvl="1" indent="0">
              <a:buNone/>
            </a:pPr>
            <a:endParaRPr lang="pl-PL" dirty="0"/>
          </a:p>
        </p:txBody>
      </p:sp>
      <p:pic>
        <p:nvPicPr>
          <p:cNvPr id="10" name="Picture 8" descr="C:\Users\jelend\AppData\Local\Temp\7zEA75B.tmp\flag_yellow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768975"/>
            <a:ext cx="10350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746750"/>
            <a:ext cx="7207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az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768975"/>
            <a:ext cx="16764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661025"/>
            <a:ext cx="11525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/>
        </p:nvSpPr>
        <p:spPr>
          <a:xfrm>
            <a:off x="809896" y="6574971"/>
            <a:ext cx="103196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</p:spTree>
    <p:extLst>
      <p:ext uri="{BB962C8B-B14F-4D97-AF65-F5344CB8AC3E}">
        <p14:creationId xmlns:p14="http://schemas.microsoft.com/office/powerpoint/2010/main" val="3181940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pl-PL" dirty="0" smtClean="0"/>
              <a:t>WSKAŹNIKI</a:t>
            </a:r>
            <a:br>
              <a:rPr lang="pl-PL" dirty="0" smtClean="0"/>
            </a:br>
            <a:r>
              <a:rPr lang="pl-PL" sz="2700" dirty="0"/>
              <a:t>wspierania współpracy </a:t>
            </a:r>
            <a:r>
              <a:rPr lang="pl-PL" sz="2700" dirty="0" smtClean="0"/>
              <a:t>przedsiębiorców(krótkie łańcuchy, sieci turystyczne, rynki zbytu)</a:t>
            </a:r>
            <a:endParaRPr lang="pl-PL" sz="2700" dirty="0"/>
          </a:p>
        </p:txBody>
      </p:sp>
      <p:sp>
        <p:nvSpPr>
          <p:cNvPr id="13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1.5 Liczba sieci w zakresie usług turystycznych, które otrzymały wsparcie w ramach realizacji LSR</a:t>
            </a:r>
          </a:p>
          <a:p>
            <a:r>
              <a:rPr lang="pl-PL" dirty="0"/>
              <a:t>1.6 Liczba podmiotów w ramach sieci w zakresie usług turystycznych</a:t>
            </a:r>
          </a:p>
          <a:p>
            <a:r>
              <a:rPr lang="pl-PL" dirty="0"/>
              <a:t>1.7 Liczba sieci w zakresie krótkich łańcuchów żywnościowych lub rynków lokalnych, które otrzymały wsparcie w ramach realizacji LSR</a:t>
            </a:r>
          </a:p>
          <a:p>
            <a:r>
              <a:rPr lang="pl-PL" dirty="0"/>
              <a:t>1.8 Liczba podmiotów w ramach sieci w zakresie krótkich łańcuchów żywnościowych lub rynków lokalnych, które otrzymały wsparcie w ramach realizacji LSR</a:t>
            </a:r>
          </a:p>
          <a:p>
            <a:pPr marL="914400" lvl="2" indent="0">
              <a:buNone/>
            </a:pPr>
            <a:endParaRPr lang="pl-PL" dirty="0" smtClean="0"/>
          </a:p>
          <a:p>
            <a:pPr marL="457200" lvl="1" indent="0">
              <a:buNone/>
            </a:pPr>
            <a:endParaRPr lang="pl-PL" dirty="0"/>
          </a:p>
        </p:txBody>
      </p:sp>
      <p:pic>
        <p:nvPicPr>
          <p:cNvPr id="10" name="Picture 8" descr="C:\Users\jelend\AppData\Local\Temp\7zEA75B.tmp\flag_yellow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768975"/>
            <a:ext cx="10350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746750"/>
            <a:ext cx="7207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768975"/>
            <a:ext cx="16764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Obraz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661025"/>
            <a:ext cx="11525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/>
        </p:nvSpPr>
        <p:spPr>
          <a:xfrm>
            <a:off x="809896" y="6574971"/>
            <a:ext cx="103196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</p:spTree>
    <p:extLst>
      <p:ext uri="{BB962C8B-B14F-4D97-AF65-F5344CB8AC3E}">
        <p14:creationId xmlns:p14="http://schemas.microsoft.com/office/powerpoint/2010/main" val="117708225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WSKAŹNIKI</a:t>
            </a:r>
            <a:br>
              <a:rPr lang="pl-PL" dirty="0" smtClean="0"/>
            </a:br>
            <a:r>
              <a:rPr lang="pl-PL" dirty="0" smtClean="0"/>
              <a:t>inkubatory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1.9 Liczba nowych inkubatorów (centrów) przetwórstwa lokalnego</a:t>
            </a:r>
          </a:p>
          <a:p>
            <a:r>
              <a:rPr lang="pl-PL" dirty="0"/>
              <a:t>1.10 Liczba zmodernizowanych inkubatorów (centrów) przetwórstwa lokalnego</a:t>
            </a:r>
          </a:p>
          <a:p>
            <a:r>
              <a:rPr lang="pl-PL" dirty="0"/>
              <a:t>1.11 Liczba podmiotów korzystających z infrastruktury służącej przetwarzaniu produktów rolnych rocznie</a:t>
            </a:r>
          </a:p>
        </p:txBody>
      </p:sp>
      <p:pic>
        <p:nvPicPr>
          <p:cNvPr id="10" name="Picture 8" descr="C:\Users\jelend\AppData\Local\Temp\7zEA75B.tmp\flag_yellow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768975"/>
            <a:ext cx="10350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746750"/>
            <a:ext cx="7207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az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768975"/>
            <a:ext cx="16764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661025"/>
            <a:ext cx="11525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/>
        </p:nvSpPr>
        <p:spPr>
          <a:xfrm>
            <a:off x="809896" y="6574971"/>
            <a:ext cx="103196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</p:spTree>
    <p:extLst>
      <p:ext uri="{BB962C8B-B14F-4D97-AF65-F5344CB8AC3E}">
        <p14:creationId xmlns:p14="http://schemas.microsoft.com/office/powerpoint/2010/main" val="419372376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WSKAŹNIKI</a:t>
            </a:r>
            <a:br>
              <a:rPr lang="pl-PL" dirty="0" smtClean="0"/>
            </a:br>
            <a:r>
              <a:rPr lang="pl-PL" dirty="0" smtClean="0"/>
              <a:t>drogi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1.12 Długość wybudowanych lub przebudowanych dróg</a:t>
            </a:r>
          </a:p>
          <a:p>
            <a:r>
              <a:rPr lang="pl-PL" dirty="0"/>
              <a:t>1.13 Liczba osób korzystających z nowej lub przebudowanej infrastruktury drogowej w zakresie włączenia społecznego</a:t>
            </a:r>
          </a:p>
        </p:txBody>
      </p:sp>
      <p:pic>
        <p:nvPicPr>
          <p:cNvPr id="10" name="Picture 8" descr="C:\Users\jelend\AppData\Local\Temp\7zEA75B.tmp\flag_yellow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768975"/>
            <a:ext cx="10350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746750"/>
            <a:ext cx="7207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az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768975"/>
            <a:ext cx="16764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661025"/>
            <a:ext cx="11525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/>
        </p:nvSpPr>
        <p:spPr>
          <a:xfrm>
            <a:off x="809896" y="6574971"/>
            <a:ext cx="103196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</p:spTree>
    <p:extLst>
      <p:ext uri="{BB962C8B-B14F-4D97-AF65-F5344CB8AC3E}">
        <p14:creationId xmlns:p14="http://schemas.microsoft.com/office/powerpoint/2010/main" val="24917698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 smtClean="0"/>
              <a:t>WSKAŹNIKI</a:t>
            </a:r>
            <a:br>
              <a:rPr lang="pl-PL" dirty="0" smtClean="0"/>
            </a:br>
            <a:r>
              <a:rPr lang="pl-PL" dirty="0" smtClean="0"/>
              <a:t>projekty szkoleniowe</a:t>
            </a:r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2.1 </a:t>
            </a:r>
            <a:r>
              <a:rPr lang="pl-PL" dirty="0"/>
              <a:t>Liczba szkoleń</a:t>
            </a:r>
          </a:p>
          <a:p>
            <a:r>
              <a:rPr lang="pl-PL" dirty="0"/>
              <a:t>2.2 Liczba osób przeszkolonych</a:t>
            </a:r>
          </a:p>
          <a:p>
            <a:r>
              <a:rPr lang="pl-PL" dirty="0"/>
              <a:t>2.3 Liczba osób oceniających szkolenia jako adekwatne do oczekiwań</a:t>
            </a:r>
          </a:p>
          <a:p>
            <a:pPr marL="457200" lvl="1" indent="0">
              <a:buNone/>
            </a:pPr>
            <a:endParaRPr lang="pl-PL" dirty="0"/>
          </a:p>
        </p:txBody>
      </p:sp>
      <p:pic>
        <p:nvPicPr>
          <p:cNvPr id="10" name="Picture 8" descr="C:\Users\jelend\AppData\Local\Temp\7zEA75B.tmp\flag_yellow_low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5768975"/>
            <a:ext cx="1035050" cy="69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575" y="5746750"/>
            <a:ext cx="720725" cy="706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Obraz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463" y="5768975"/>
            <a:ext cx="1676400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Obraz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025" y="5661025"/>
            <a:ext cx="1152525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Prostokąt 7"/>
          <p:cNvSpPr/>
          <p:nvPr/>
        </p:nvSpPr>
        <p:spPr>
          <a:xfrm>
            <a:off x="809896" y="6574971"/>
            <a:ext cx="10319657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pl-PL" sz="1400" dirty="0"/>
              <a:t>„Europejski Fundusz Rolny na rzecz Rozwoju Obszarów Wiejskich: Europa inwestująca w obszary wiejskie”.</a:t>
            </a:r>
          </a:p>
        </p:txBody>
      </p:sp>
    </p:spTree>
    <p:extLst>
      <p:ext uri="{BB962C8B-B14F-4D97-AF65-F5344CB8AC3E}">
        <p14:creationId xmlns:p14="http://schemas.microsoft.com/office/powerpoint/2010/main" val="227071758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1154</TotalTime>
  <Words>708</Words>
  <Application>Microsoft Office PowerPoint</Application>
  <PresentationFormat>Panoramiczny</PresentationFormat>
  <Paragraphs>91</Paragraphs>
  <Slides>18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Garamond</vt:lpstr>
      <vt:lpstr>Wingdings 2</vt:lpstr>
      <vt:lpstr>Wingdings 3</vt:lpstr>
      <vt:lpstr>Motyw pakietu Office</vt:lpstr>
      <vt:lpstr>Wytyczne nr 5/3/2017  w zakresie monitoringu i ewaluacji strategii rozwoju lokalnego kierowanego przez społeczność w ramach Programu Rozwoju Obszarów Wiejskich  na lata 2014-2020.  1 września 2017 – w zakresie monitoringu 1 stycznia 2018 – w zakresie ewaluacji  </vt:lpstr>
      <vt:lpstr>CEL</vt:lpstr>
      <vt:lpstr>ZAKRES</vt:lpstr>
      <vt:lpstr>Prezentacja programu PowerPoint</vt:lpstr>
      <vt:lpstr>WSKAŹNIKI  rozwój przedsiębiorstw i premia</vt:lpstr>
      <vt:lpstr>WSKAŹNIKI wspierania współpracy przedsiębiorców(krótkie łańcuchy, sieci turystyczne, rynki zbytu)</vt:lpstr>
      <vt:lpstr>WSKAŹNIKI inkubatory</vt:lpstr>
      <vt:lpstr>WSKAŹNIKI drogi</vt:lpstr>
      <vt:lpstr>WSKAŹNIKI projekty szkoleniowe</vt:lpstr>
      <vt:lpstr>WSKAŹNIKI infrastruktura turystyczna/rekreacyjna</vt:lpstr>
      <vt:lpstr>WSKAŹNIKI zabytki</vt:lpstr>
      <vt:lpstr>WSKAŹNIKI kultura i dziedzictwo lokalne (np. wyposażenie obiektów, zakup strojów, instrumentów) </vt:lpstr>
      <vt:lpstr>WSKAŹNIKI wydarzenia/imprezy </vt:lpstr>
      <vt:lpstr>WSKAŹNIKI projekty współpracy </vt:lpstr>
      <vt:lpstr>WSKAŹNIKI koszty bieżące </vt:lpstr>
      <vt:lpstr>WSKAŹNIKI aktywizacja </vt:lpstr>
      <vt:lpstr>WSKAŹNIKI inne</vt:lpstr>
      <vt:lpstr>Prezentacja programu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Adam Puchajda</dc:creator>
  <cp:lastModifiedBy>Adam Puchajda</cp:lastModifiedBy>
  <cp:revision>48</cp:revision>
  <cp:lastPrinted>2016-06-10T05:42:52Z</cp:lastPrinted>
  <dcterms:created xsi:type="dcterms:W3CDTF">2015-12-15T12:10:49Z</dcterms:created>
  <dcterms:modified xsi:type="dcterms:W3CDTF">2017-10-19T06:32:30Z</dcterms:modified>
</cp:coreProperties>
</file>