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25"/>
  </p:notesMasterIdLst>
  <p:sldIdLst>
    <p:sldId id="256" r:id="rId2"/>
    <p:sldId id="257" r:id="rId3"/>
    <p:sldId id="258" r:id="rId4"/>
    <p:sldId id="285" r:id="rId5"/>
    <p:sldId id="260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301" r:id="rId20"/>
    <p:sldId id="300" r:id="rId21"/>
    <p:sldId id="299" r:id="rId22"/>
    <p:sldId id="302" r:id="rId23"/>
    <p:sldId id="278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8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6AEB9-8171-49C5-B40B-90B29321B42C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BDFC6-5AA6-4DC3-87B8-F6FB4CD2F5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275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57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879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782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107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561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080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494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175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699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0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48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BF257-9AB3-4909-BE4D-1410447684F1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04C0-2FC6-4248-B800-E06069B73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782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615544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Wytyczne nr </a:t>
            </a:r>
            <a:r>
              <a:rPr lang="pl-PL" b="1" dirty="0" smtClean="0">
                <a:solidFill>
                  <a:schemeClr val="tx1"/>
                </a:solidFill>
              </a:rPr>
              <a:t>6/4/2017</a:t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>
                <a:solidFill>
                  <a:schemeClr val="tx1"/>
                </a:solidFill>
              </a:rPr>
              <a:t/>
            </a:r>
            <a:br>
              <a:rPr lang="pl-PL" b="1" dirty="0">
                <a:solidFill>
                  <a:schemeClr val="tx1"/>
                </a:solidFill>
              </a:rPr>
            </a:br>
            <a:r>
              <a:rPr lang="pl-PL" sz="2400" b="1" i="1" dirty="0">
                <a:solidFill>
                  <a:schemeClr val="tx1"/>
                </a:solidFill>
              </a:rPr>
              <a:t>w zakresie jednolitego i prawidłowego wykonywania przez lokalne grupy działania zadań związanych z realizacją strategii rozwoju lokalnego kierowanego przez społeczność w ramach działania „Wsparcie dla rozwoju lokalnego w ramach inicjatywy LEADER” objętego Programem Rozwoju Obszarów Wiejskich na lata 2014-2020</a:t>
            </a:r>
            <a:r>
              <a:rPr lang="pl-PL" b="1" dirty="0" smtClean="0">
                <a:solidFill>
                  <a:schemeClr val="tx1"/>
                </a:solidFill>
              </a:rPr>
              <a:t>.</a:t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>
                <a:solidFill>
                  <a:schemeClr val="tx1"/>
                </a:solidFill>
              </a:rPr>
              <a:t/>
            </a:r>
            <a:br>
              <a:rPr lang="pl-PL" b="1" dirty="0">
                <a:solidFill>
                  <a:schemeClr val="tx1"/>
                </a:solidFill>
              </a:rPr>
            </a:br>
            <a:endParaRPr lang="pl-PL" sz="20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az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ostokąt 6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476375" y="4005264"/>
            <a:ext cx="6983413" cy="129825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ct val="20000"/>
              </a:spcBef>
              <a:buClr>
                <a:srgbClr val="6600FF"/>
              </a:buClr>
              <a:buSzPct val="70000"/>
              <a:buFont typeface="Wingdings 2"/>
              <a:buNone/>
              <a:defRPr/>
            </a:pPr>
            <a:endParaRPr lang="pl-PL" altLang="pl-PL" sz="1600" b="1" kern="0" dirty="0" smtClean="0">
              <a:solidFill>
                <a:srgbClr val="000066"/>
              </a:solidFill>
              <a:latin typeface="Garamond"/>
              <a:cs typeface="Arial"/>
            </a:endParaRPr>
          </a:p>
          <a:p>
            <a:pPr marL="0" algn="ctr">
              <a:spcBef>
                <a:spcPct val="20000"/>
              </a:spcBef>
              <a:buClr>
                <a:srgbClr val="6600FF"/>
              </a:buClr>
              <a:buSzPct val="70000"/>
              <a:buFont typeface="Wingdings 2"/>
              <a:buNone/>
              <a:defRPr/>
            </a:pPr>
            <a:r>
              <a:rPr lang="pl-PL" altLang="pl-PL" sz="4800" b="1" kern="0" dirty="0" smtClean="0">
                <a:solidFill>
                  <a:srgbClr val="000066"/>
                </a:solidFill>
                <a:latin typeface="Garamond"/>
                <a:cs typeface="Arial"/>
              </a:rPr>
              <a:t>Materiał opracowany przez Departament Programów Rozwoju Obszarów Wiejskich Województwa Lubelskiego. </a:t>
            </a:r>
          </a:p>
          <a:p>
            <a:pPr marL="0" algn="ctr">
              <a:spcBef>
                <a:spcPct val="20000"/>
              </a:spcBef>
              <a:buClr>
                <a:srgbClr val="6600FF"/>
              </a:buClr>
              <a:buSzPct val="70000"/>
              <a:buFont typeface="Wingdings 2"/>
              <a:buNone/>
              <a:defRPr/>
            </a:pPr>
            <a:r>
              <a:rPr lang="pl-PL" altLang="pl-PL" sz="4800" b="1" kern="0" dirty="0" smtClean="0">
                <a:solidFill>
                  <a:srgbClr val="000066"/>
                </a:solidFill>
                <a:latin typeface="Garamond"/>
                <a:cs typeface="Arial"/>
              </a:rPr>
              <a:t>Instytucja Zarządzająca PROW 2014-2020 – Minister Rolnictwa i Rozwoju Wsi. </a:t>
            </a:r>
          </a:p>
          <a:p>
            <a:pPr marL="0" algn="ctr">
              <a:spcBef>
                <a:spcPct val="20000"/>
              </a:spcBef>
              <a:buClr>
                <a:srgbClr val="6600FF"/>
              </a:buClr>
              <a:buSzPct val="70000"/>
              <a:buFont typeface="Wingdings 2"/>
              <a:buNone/>
              <a:defRPr/>
            </a:pPr>
            <a:r>
              <a:rPr lang="pl-PL" altLang="pl-PL" sz="4800" b="1" kern="0" dirty="0" smtClean="0">
                <a:solidFill>
                  <a:srgbClr val="000066"/>
                </a:solidFill>
                <a:latin typeface="Garamond"/>
                <a:cs typeface="Arial"/>
              </a:rPr>
              <a:t>Materiał współfinansowany ze środków Unii Europejskiej  w ramach Schematu II Pomocy Technicznej  </a:t>
            </a:r>
          </a:p>
          <a:p>
            <a:pPr marL="0" algn="ctr">
              <a:spcBef>
                <a:spcPct val="20000"/>
              </a:spcBef>
              <a:buClr>
                <a:srgbClr val="6600FF"/>
              </a:buClr>
              <a:buSzPct val="70000"/>
              <a:buFont typeface="Wingdings 2"/>
              <a:buNone/>
              <a:defRPr/>
            </a:pPr>
            <a:r>
              <a:rPr lang="pl-PL" altLang="pl-PL" sz="4800" b="1" kern="0" dirty="0" smtClean="0">
                <a:solidFill>
                  <a:srgbClr val="000066"/>
                </a:solidFill>
                <a:latin typeface="Garamond"/>
                <a:cs typeface="Arial"/>
              </a:rPr>
              <a:t>Programu Rozwoju Obszarów Wiejskich na lata 2014-2020.</a:t>
            </a:r>
            <a:endParaRPr lang="pl-PL" sz="4800" b="1" kern="0" dirty="0" smtClean="0">
              <a:solidFill>
                <a:srgbClr val="000066"/>
              </a:solidFill>
              <a:latin typeface="Garamond"/>
              <a:cs typeface="Arial"/>
            </a:endParaRPr>
          </a:p>
          <a:p>
            <a:pPr marL="0" algn="ctr">
              <a:spcBef>
                <a:spcPct val="20000"/>
              </a:spcBef>
              <a:buClr>
                <a:srgbClr val="6600FF"/>
              </a:buClr>
              <a:buSzPct val="70000"/>
              <a:buFont typeface="Wingdings 2"/>
              <a:buNone/>
              <a:defRPr/>
            </a:pPr>
            <a:endParaRPr lang="pl-PL" altLang="pl-PL" sz="4800" b="1" kern="0" dirty="0" smtClean="0">
              <a:solidFill>
                <a:srgbClr val="000066"/>
              </a:solidFill>
              <a:latin typeface="Garamond"/>
              <a:cs typeface="Arial"/>
            </a:endParaRPr>
          </a:p>
          <a:p>
            <a:pPr marL="0" algn="ctr">
              <a:spcBef>
                <a:spcPct val="20000"/>
              </a:spcBef>
              <a:buClr>
                <a:srgbClr val="6600FF"/>
              </a:buClr>
              <a:buSzPct val="70000"/>
              <a:buFont typeface="Wingdings 2"/>
              <a:buNone/>
              <a:defRPr/>
            </a:pPr>
            <a:r>
              <a:rPr lang="pl-PL" altLang="pl-PL" sz="4800" b="1" kern="0" dirty="0" smtClean="0">
                <a:solidFill>
                  <a:srgbClr val="000066"/>
                </a:solidFill>
                <a:latin typeface="Garamond"/>
                <a:cs typeface="Arial"/>
              </a:rPr>
              <a:t/>
            </a:r>
            <a:br>
              <a:rPr lang="pl-PL" altLang="pl-PL" sz="4800" b="1" kern="0" dirty="0" smtClean="0">
                <a:solidFill>
                  <a:srgbClr val="000066"/>
                </a:solidFill>
                <a:latin typeface="Garamond"/>
                <a:cs typeface="Arial"/>
              </a:rPr>
            </a:br>
            <a:r>
              <a:rPr lang="pl-PL" altLang="pl-PL" sz="4800" b="1" kern="0" dirty="0" smtClean="0">
                <a:solidFill>
                  <a:srgbClr val="000066"/>
                </a:solidFill>
                <a:latin typeface="Garamond"/>
                <a:cs typeface="Arial"/>
              </a:rPr>
              <a:t/>
            </a:r>
            <a:br>
              <a:rPr lang="pl-PL" altLang="pl-PL" sz="4800" b="1" kern="0" dirty="0" smtClean="0">
                <a:solidFill>
                  <a:srgbClr val="000066"/>
                </a:solidFill>
                <a:latin typeface="Garamond"/>
                <a:cs typeface="Arial"/>
              </a:rPr>
            </a:br>
            <a:endParaRPr lang="pl-PL" sz="4800" b="1" kern="0" dirty="0">
              <a:solidFill>
                <a:srgbClr val="000066"/>
              </a:solidFill>
              <a:latin typeface="Garamond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52748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2000" dirty="0" smtClean="0"/>
              <a:t>Ustalenie kwoty wsparcia</a:t>
            </a:r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r>
              <a:rPr lang="pl-PL" dirty="0"/>
              <a:t>W przypadku gdy wnioskowana kwota pomocy powoduje, że operacja nie mieści się w limicie środków wskazanych w ogłoszeniu rada może,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 warunkiem przewidzenia tej czynności w procedurze</a:t>
            </a:r>
            <a:r>
              <a:rPr lang="pl-PL" dirty="0"/>
              <a:t>, obniżyć kwotę wsparcia do poziomu powodującego, że dana operacja zmieści się w limicie środków wskazanych w ogłoszeniu. W takim przypadku należy przeanalizować deklarację podmiotu ubiegającego się o przyznanie pomocy, który ma obowiązek określić możliwość realizacji operacji bez udziału środków publicznych we wniosku o przyznanie pomocy, w celu ograniczenia ryzyka występowania efektu </a:t>
            </a:r>
            <a:r>
              <a:rPr lang="pl-PL" dirty="0" err="1"/>
              <a:t>deadweight</a:t>
            </a:r>
            <a:r>
              <a:rPr lang="pl-PL" dirty="0"/>
              <a:t>.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Czynność ta wymaga uregulowania w procedurach LGD (mając na uwadze ewentualne protesty wnioskodawców w tym zakresie).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4009840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/>
              <a:t>Wezwanie do złożenia wyjaśnień lub dokumentów niezbędnych do oceny zgodności operacji z LSR, wyboru operacji lub ustalenia kwoty wsparcia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r>
              <a:rPr lang="pl-PL" dirty="0"/>
              <a:t>g</a:t>
            </a:r>
            <a:r>
              <a:rPr lang="pl-PL" dirty="0" smtClean="0"/>
              <a:t>dy konieczne </a:t>
            </a:r>
            <a:r>
              <a:rPr lang="pl-PL" dirty="0"/>
              <a:t>jest uzyskanie wyjaśnień lub dokumentów niezbędnych do oceny zgodności operacji z LSR, wyboru operacji lub ustalenia kwoty wsparcia, </a:t>
            </a:r>
            <a:r>
              <a:rPr lang="pl-PL" dirty="0">
                <a:solidFill>
                  <a:srgbClr val="FF0000"/>
                </a:solidFill>
              </a:rPr>
              <a:t>LGD wzywa </a:t>
            </a:r>
            <a:r>
              <a:rPr lang="pl-PL" dirty="0"/>
              <a:t>podmiot ubiegający się o przyznanie pomocy do złożenia tych wyjaśnień lub </a:t>
            </a:r>
            <a:r>
              <a:rPr lang="pl-PL" dirty="0" smtClean="0"/>
              <a:t>dokumentów.</a:t>
            </a:r>
          </a:p>
          <a:p>
            <a:r>
              <a:rPr lang="pl-PL" dirty="0" smtClean="0"/>
              <a:t>Wezwanie wydłuża termin na dokonanie wyboru o </a:t>
            </a:r>
            <a:r>
              <a:rPr lang="pl-PL" dirty="0" smtClean="0">
                <a:solidFill>
                  <a:srgbClr val="FF0000"/>
                </a:solidFill>
              </a:rPr>
              <a:t>7 dni</a:t>
            </a:r>
            <a:r>
              <a:rPr lang="pl-PL" dirty="0" smtClean="0"/>
              <a:t>.</a:t>
            </a:r>
          </a:p>
          <a:p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podmiocie ubiegającym się o przyznanie pomocy ciąży obowiązek przedstawiania dowodów oraz składania wyjaśnień niezbędnych do oceny zgodności operacji z LSR, wyboru operacji lub ustalenia kwoty wsparcia zgodnie z prawdą i bez zatajania czegokolwiek. Ponadto ciężar udowodnienia faktu spoczywa na podmiocie, który z tego faktu wywodzi skutki prawne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1169320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/>
              <a:t>Wezwanie do złożenia wyjaśnień lub dokumentów niezbędnych do oceny zgodności operacji z LSR, wyboru operacji lub ustalenia kwoty wsparcia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r>
              <a:rPr lang="pl-PL" dirty="0"/>
              <a:t>Do złożenia wyjaśnień w danej kwestii lub złożenia danego dokumentu nie można wzywać wielokrotnie (LGD nie powinna wskazać dokumentu, do którego złożenia wnioskodawca był uprzednio zobowiązany w wezwaniu do złożenia dokumentu</a:t>
            </a:r>
            <a:r>
              <a:rPr lang="pl-PL" dirty="0" smtClean="0"/>
              <a:t>).</a:t>
            </a:r>
          </a:p>
          <a:p>
            <a:r>
              <a:rPr lang="pl-PL" dirty="0" smtClean="0"/>
              <a:t>Uzupełnienia dotyczą następujących przypadków (minimum):</a:t>
            </a:r>
          </a:p>
          <a:p>
            <a:pPr lvl="1"/>
            <a:r>
              <a:rPr lang="pl-PL" dirty="0" smtClean="0"/>
              <a:t>dokument </a:t>
            </a:r>
            <a:r>
              <a:rPr lang="pl-PL" dirty="0"/>
              <a:t>nie został załączony do wniosku pomimo zaznaczenia w formularzu wniosku, iż wnioskodawca go </a:t>
            </a:r>
            <a:r>
              <a:rPr lang="pl-PL" dirty="0" smtClean="0"/>
              <a:t>załącza</a:t>
            </a:r>
          </a:p>
          <a:p>
            <a:pPr lvl="1"/>
            <a:r>
              <a:rPr lang="pl-PL" dirty="0" smtClean="0"/>
              <a:t>dokument </a:t>
            </a:r>
            <a:r>
              <a:rPr lang="pl-PL" dirty="0"/>
              <a:t>nie został załączony (niezależnie od deklaracji wnioskodawcy wyrażonej we wniosku), a z formularza wniosku wynika, że jest to dokument obowiązkowy;</a:t>
            </a:r>
          </a:p>
          <a:p>
            <a:pPr lvl="1"/>
            <a:r>
              <a:rPr lang="pl-PL" dirty="0"/>
              <a:t>informacje zawarte we wniosku o przyznanie pomocy oraz załącznikach są rozbieżne.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3153912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 smtClean="0"/>
              <a:t>Informowanie o wyniku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r>
              <a:rPr lang="pl-PL" dirty="0"/>
              <a:t>Uzasadnienie oceny powinno być przygotowane w sposób pozwalający na ewentualne odniesienie się wnioskodawcy do przyznanych punktów, a więc konieczne jest zawarcie uzasadnienia odnośnie punktów przyznanych za poszczególne kryteria a nie jedynie ogólnego uzasadnienia oceny. W przypadku gdy uzyskana liczba punktów jest wynikiem uśrednienia ocen członków rady za niewystarczające uważa się uzasadnienie informujące, że przyznana liczba punktów wynika z uśrednienia ocen członków rady. Konieczne jest nadal zawarcie uzasadnienia do punktów przyznanych za poszczególne kryteria. Takie uzasadnienie dla wnioskodawcy może mieć postać zanonimizowanych kopii kart oceny wniosków o przyznanie pomocy lub zestawienia informacji pochodzących z tych kart, </a:t>
            </a:r>
            <a:r>
              <a:rPr lang="pl-PL" u="sng" dirty="0"/>
              <a:t>o ile karty te (lub zestawienie) zawierają elementy wskazane powyżej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1098812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 smtClean="0"/>
              <a:t>Przekazywanie dokumentów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pPr lvl="0"/>
            <a:r>
              <a:rPr lang="pl-PL" sz="1400" dirty="0" smtClean="0">
                <a:solidFill>
                  <a:schemeClr val="tx1"/>
                </a:solidFill>
              </a:rPr>
              <a:t>uchwały </a:t>
            </a:r>
            <a:r>
              <a:rPr lang="pl-PL" sz="1400" dirty="0">
                <a:solidFill>
                  <a:schemeClr val="tx1"/>
                </a:solidFill>
              </a:rPr>
              <a:t>podjęte przez radę w sprawie wyboru operacji oraz ustalenia kwoty pomocy (dotyczy operacji wybranych),</a:t>
            </a:r>
          </a:p>
          <a:p>
            <a:pPr lvl="0"/>
            <a:r>
              <a:rPr lang="pl-PL" sz="1400" dirty="0">
                <a:solidFill>
                  <a:schemeClr val="tx1"/>
                </a:solidFill>
              </a:rPr>
              <a:t>kopie pisemnych informacji do wnioskodawców, o których mowa w art. 21 ust. 5 pkt 1 ustawy RLKS (dotyczy operacji wybranych),</a:t>
            </a:r>
          </a:p>
          <a:p>
            <a:pPr lvl="0"/>
            <a:r>
              <a:rPr lang="pl-PL" sz="1400" dirty="0">
                <a:solidFill>
                  <a:schemeClr val="tx1"/>
                </a:solidFill>
              </a:rPr>
              <a:t>listę obecności </a:t>
            </a:r>
            <a:r>
              <a:rPr lang="pl-PL" sz="1400" dirty="0"/>
              <a:t>członków rady podczas głosowania,</a:t>
            </a:r>
          </a:p>
          <a:p>
            <a:pPr lvl="0"/>
            <a:r>
              <a:rPr lang="pl-PL" sz="1400" dirty="0"/>
              <a:t>karty oceny operacji w ramach oceny kryteriów wyboru LSR lub zestawienie informacji pochodzących z tych kart (dotyczy operacji wybranych, o ile dokumenty te nie stanowią załączników do pisemnych informacji do wnioskodawców, o których mowa w pkt 2 powyżej),</a:t>
            </a:r>
          </a:p>
          <a:p>
            <a:pPr lvl="0"/>
            <a:r>
              <a:rPr lang="pl-PL" sz="1400" dirty="0"/>
              <a:t>ewidencję udzielanego w związku z realizowanym naborem doradztwa, w formie rejestru lub oświadczeń podmiotów,</a:t>
            </a:r>
          </a:p>
          <a:p>
            <a:pPr lvl="0"/>
            <a:r>
              <a:rPr lang="pl-PL" sz="1400" dirty="0"/>
              <a:t>rejestr interesów lub inny dokument pozwalający na identyfikację charakteru powiązań członków rady z wnioskodawcami / poszczególnymi operacjami.</a:t>
            </a:r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2311037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 smtClean="0"/>
              <a:t>Przekazywanie dokumentów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r>
              <a:rPr lang="pl-PL" dirty="0"/>
              <a:t>Dopuszczalne jest </a:t>
            </a:r>
            <a:r>
              <a:rPr lang="pl-PL" dirty="0" smtClean="0"/>
              <a:t>przekazanie </a:t>
            </a:r>
            <a:r>
              <a:rPr lang="pl-PL" dirty="0"/>
              <a:t>dokumentów potwierdzających dokonanie wyboru operacji w formie skanu. W piśmie przekazującym nośnik danych zawierający ww. skany dokumentów należy zawrzeć oświadczenie o prawdziwości i zgodności informacji ze stanem faktycznym.</a:t>
            </a:r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2376076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 smtClean="0"/>
              <a:t>Przekazywanie dokumentów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Uchwały o wyborze, pisma informujące o wyniku wyboru oraz karty oceny powinny zawierać co najmniej następujące dane identyfikujące wnioskodawcę:</a:t>
            </a:r>
          </a:p>
          <a:p>
            <a:pPr lvl="0"/>
            <a:r>
              <a:rPr lang="pl-PL" dirty="0"/>
              <a:t>n</a:t>
            </a:r>
            <a:r>
              <a:rPr lang="pl-PL" dirty="0" smtClean="0"/>
              <a:t>r wniosku/sprawy</a:t>
            </a:r>
          </a:p>
          <a:p>
            <a:pPr lvl="0"/>
            <a:r>
              <a:rPr lang="pl-PL" dirty="0" smtClean="0"/>
              <a:t>numer identyfikacyjny</a:t>
            </a:r>
            <a:endParaRPr lang="pl-PL" dirty="0"/>
          </a:p>
          <a:p>
            <a:pPr lvl="0"/>
            <a:r>
              <a:rPr lang="pl-PL" dirty="0"/>
              <a:t>nazwę/imię i </a:t>
            </a:r>
            <a:r>
              <a:rPr lang="pl-PL" dirty="0" smtClean="0"/>
              <a:t>nazwisko,</a:t>
            </a:r>
            <a:endParaRPr lang="pl-PL" dirty="0"/>
          </a:p>
          <a:p>
            <a:r>
              <a:rPr lang="pl-PL" dirty="0"/>
              <a:t>tytuł operacji </a:t>
            </a:r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3026492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 smtClean="0"/>
              <a:t>Opiniowanie zmian 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Umowa o przyznaniu pomocy w ramach poddziałania, zawierana przez beneficjenta innego niż LGD, wskazuje przypadki kiedy zmiana takiej umowy wymaga opinii rady LGD potwierdzającej, że wnioskowana przez Beneficjenta zmiana jest zgodna z LSR oraz kryteriami wyboru operacji stosowanymi przy wyborze tej operacji do finansowania.</a:t>
            </a:r>
          </a:p>
          <a:p>
            <a:r>
              <a:rPr lang="pl-PL" dirty="0"/>
              <a:t>W związku z tym LGD musi uregulować w swoich procedurach zasady </a:t>
            </a:r>
            <a:r>
              <a:rPr lang="pl-PL" dirty="0" smtClean="0"/>
              <a:t>wydawania </a:t>
            </a:r>
            <a:r>
              <a:rPr lang="pl-PL" dirty="0"/>
              <a:t>opinii rady w powyższym zakresie.</a:t>
            </a:r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1809083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az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1350" y="69850"/>
            <a:ext cx="11144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 smtClean="0"/>
              <a:t>granty 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W ramach projektu grantowego jest planowane wykonanie co najmniej dwóch zadań służących osiągnięciu celu projektu grantowego. Z kolei zgodnie z § 13 ust. 1 pkt 1 i 2 rozporządzenia LSR zarówno wysokość grantu jak i wartość zadania nie może być wyższa niż 50 tys. złotych oraz niższa niż 5 tys. złotych. </a:t>
            </a:r>
            <a:r>
              <a:rPr lang="pl-PL" dirty="0">
                <a:solidFill>
                  <a:srgbClr val="FF0000"/>
                </a:solidFill>
              </a:rPr>
              <a:t>Ponadto, LGD dokonując wyboru </a:t>
            </a:r>
            <a:r>
              <a:rPr lang="pl-PL" dirty="0" err="1">
                <a:solidFill>
                  <a:srgbClr val="FF0000"/>
                </a:solidFill>
              </a:rPr>
              <a:t>grantobiorców</a:t>
            </a:r>
            <a:r>
              <a:rPr lang="pl-PL" dirty="0">
                <a:solidFill>
                  <a:srgbClr val="FF0000"/>
                </a:solidFill>
              </a:rPr>
              <a:t> powinna dokonać tego wyboru zgodnie z warunkami określonymi w § 13 ust. 1 pkt 4-6 rozporządzenia LSR.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Konieczne jest posiadanie w dokumentacji LGD dotyczącej wyboru </a:t>
            </a:r>
            <a:r>
              <a:rPr lang="pl-PL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grantobiorców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śladu rewizyjnego dotyczącego weryfikacji tych warunków. Dokumentacja dotycząca wyboru </a:t>
            </a:r>
            <a:r>
              <a:rPr lang="pl-PL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grantobiorców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 ramach projektu grantowego powinna być przechowywana w LGD.</a:t>
            </a:r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rostokąt 8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3023260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az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1350" y="69850"/>
            <a:ext cx="11144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 smtClean="0"/>
              <a:t>Granty – wniosek o powierzenie 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Z</a:t>
            </a:r>
            <a:r>
              <a:rPr lang="pl-PL" dirty="0" smtClean="0"/>
              <a:t> minimalnych wymagań w zakresie wniosku o powierzenie grantu usunięto:</a:t>
            </a:r>
          </a:p>
          <a:p>
            <a:pPr lvl="1"/>
            <a:r>
              <a:rPr lang="pl-PL" dirty="0" smtClean="0"/>
              <a:t>Numer identyfikacyjny</a:t>
            </a:r>
          </a:p>
          <a:p>
            <a:pPr lvl="1"/>
            <a:r>
              <a:rPr lang="pl-PL" dirty="0" smtClean="0"/>
              <a:t>Oświadczenie o niewykonywaniu działalności gospodarczej</a:t>
            </a:r>
          </a:p>
          <a:p>
            <a:r>
              <a:rPr lang="pl-PL" dirty="0" smtClean="0"/>
              <a:t>Wnioskodawca </a:t>
            </a:r>
            <a:r>
              <a:rPr lang="pl-PL" dirty="0"/>
              <a:t>powinien załączyć dokumenty potwierdzające </a:t>
            </a:r>
            <a:r>
              <a:rPr lang="pl-PL" dirty="0" smtClean="0"/>
              <a:t>spełnienia warunków o których mowa w § </a:t>
            </a:r>
            <a:r>
              <a:rPr lang="pl-PL" dirty="0"/>
              <a:t>3 ust. 1 lub 4 i § 4 ust. 1 pkt 4 i 7 </a:t>
            </a:r>
            <a:r>
              <a:rPr lang="pl-PL" dirty="0" smtClean="0"/>
              <a:t>rozporządzenia „wdrażanie LSR” oraz </a:t>
            </a:r>
            <a:r>
              <a:rPr lang="pl-PL" dirty="0"/>
              <a:t>nie wykonuje działalności gospodarczej</a:t>
            </a:r>
            <a:endParaRPr lang="pl-P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l-P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rostokąt 8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12781410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CEL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zapewnienie jednolitego i prawidłowego wykonywania przez </a:t>
            </a:r>
            <a:r>
              <a:rPr lang="pl-PL" dirty="0" smtClean="0"/>
              <a:t>LGD </a:t>
            </a:r>
            <a:r>
              <a:rPr lang="pl-PL" dirty="0"/>
              <a:t>zadań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</a:t>
            </a:r>
            <a:r>
              <a:rPr lang="pl-PL" dirty="0"/>
              <a:t>zakresie realizacji </a:t>
            </a:r>
            <a:r>
              <a:rPr lang="pl-PL" dirty="0" smtClean="0"/>
              <a:t>LSR</a:t>
            </a:r>
            <a:endParaRPr lang="pl-PL" b="1" dirty="0">
              <a:solidFill>
                <a:srgbClr val="FF0000"/>
              </a:solidFill>
            </a:endParaRPr>
          </a:p>
        </p:txBody>
      </p:sp>
      <p:pic>
        <p:nvPicPr>
          <p:cNvPr id="10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az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az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83680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4259602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 smtClean="0"/>
              <a:t>Granty – umowa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 smtClean="0"/>
              <a:t>Dodano:</a:t>
            </a:r>
          </a:p>
          <a:p>
            <a:pPr marL="0" lvl="0" indent="0">
              <a:buNone/>
            </a:pPr>
            <a:r>
              <a:rPr lang="pl-PL" dirty="0" smtClean="0"/>
              <a:t>zobowiązania </a:t>
            </a:r>
            <a:r>
              <a:rPr lang="pl-PL" dirty="0" err="1"/>
              <a:t>grantobiorcy</a:t>
            </a:r>
            <a:r>
              <a:rPr lang="pl-PL" dirty="0"/>
              <a:t> do spełnienia przez okres realizacji projektu grantowego określonych warunków zawartych w umowie o przyznaniu pomocy na projekt grantowy,</a:t>
            </a:r>
          </a:p>
          <a:p>
            <a:pPr marL="0" indent="0">
              <a:buNone/>
            </a:pPr>
            <a:endParaRPr lang="pl-P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24235470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 smtClean="0"/>
              <a:t>Granty – wniosek o rozliczenie 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Z</a:t>
            </a:r>
            <a:r>
              <a:rPr lang="pl-PL" dirty="0" smtClean="0"/>
              <a:t> minimalnych wymagań w zakresie wniosku o rozliczenie grantu usunięto:</a:t>
            </a:r>
          </a:p>
          <a:p>
            <a:pPr lvl="1"/>
            <a:r>
              <a:rPr lang="pl-PL" dirty="0" smtClean="0"/>
              <a:t>Numer identyfikacyjny</a:t>
            </a:r>
          </a:p>
          <a:p>
            <a:pPr lvl="1"/>
            <a:r>
              <a:rPr lang="pl-PL" dirty="0" smtClean="0"/>
              <a:t>Oświadczenie o niewykonywaniu działalności gospodarczej</a:t>
            </a:r>
          </a:p>
          <a:p>
            <a:r>
              <a:rPr lang="pl-PL" dirty="0" smtClean="0"/>
              <a:t>Wnioskodawca </a:t>
            </a:r>
            <a:r>
              <a:rPr lang="pl-PL" dirty="0"/>
              <a:t>powinien załączyć dokumenty potwierdzające </a:t>
            </a:r>
            <a:r>
              <a:rPr lang="pl-PL" dirty="0" smtClean="0"/>
              <a:t>spełnienia warunków o których mowa w § </a:t>
            </a:r>
            <a:r>
              <a:rPr lang="pl-PL" dirty="0"/>
              <a:t>3 ust. 1 lub 4 i § 4 ust. 1 pkt 4 i 7 </a:t>
            </a:r>
            <a:r>
              <a:rPr lang="pl-PL" dirty="0" smtClean="0"/>
              <a:t>rozporządzenia „wdrażanie LSR” oraz </a:t>
            </a:r>
            <a:r>
              <a:rPr lang="pl-PL" dirty="0"/>
              <a:t>nie wykonuje działalności gospodarczej</a:t>
            </a:r>
            <a:endParaRPr lang="pl-P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l-P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2155321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1800" b="1" dirty="0" smtClean="0"/>
              <a:t>załączniki</a:t>
            </a:r>
            <a:endParaRPr lang="pl-PL" sz="1800" dirty="0"/>
          </a:p>
          <a:p>
            <a:pPr algn="ctr"/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dirty="0" smtClean="0"/>
              <a:t>Korekty załączników istniejących – dostosowanie do zmian w ustawach, rozporządzeniu, wytycznej</a:t>
            </a:r>
          </a:p>
          <a:p>
            <a:r>
              <a:rPr lang="pl-PL" dirty="0" smtClean="0"/>
              <a:t>Nowy załącznik</a:t>
            </a:r>
          </a:p>
          <a:p>
            <a:pPr lvl="1"/>
            <a:r>
              <a:rPr lang="pl-PL" dirty="0">
                <a:solidFill>
                  <a:srgbClr val="FF0000"/>
                </a:solidFill>
              </a:rPr>
              <a:t>2a. Wskazówki dotyczące załącznika nr 2.</a:t>
            </a:r>
          </a:p>
          <a:p>
            <a:pPr lvl="1"/>
            <a:endParaRPr lang="pl-PL" dirty="0" smtClean="0"/>
          </a:p>
          <a:p>
            <a:endParaRPr lang="pl-P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l-P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1963784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4194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4000" dirty="0" smtClean="0"/>
              <a:t>DZIĘKUJĘ ZA UWAGĘ</a:t>
            </a:r>
          </a:p>
          <a:p>
            <a:endParaRPr lang="pl-PL" dirty="0"/>
          </a:p>
        </p:txBody>
      </p:sp>
      <p:pic>
        <p:nvPicPr>
          <p:cNvPr id="10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az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az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1003528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ZAKRES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przeprowadzanie </a:t>
            </a:r>
            <a:r>
              <a:rPr lang="pl-PL" dirty="0"/>
              <a:t>naboru i wyboru wniosków składanych przez podmioty inne niż </a:t>
            </a:r>
            <a:r>
              <a:rPr lang="pl-PL" dirty="0" smtClean="0"/>
              <a:t>LGD </a:t>
            </a:r>
          </a:p>
          <a:p>
            <a:r>
              <a:rPr lang="pl-PL" dirty="0" smtClean="0"/>
              <a:t>realizacja </a:t>
            </a:r>
            <a:r>
              <a:rPr lang="pl-PL" dirty="0"/>
              <a:t>projektów </a:t>
            </a:r>
            <a:r>
              <a:rPr lang="pl-PL" dirty="0" smtClean="0"/>
              <a:t>grantowych</a:t>
            </a:r>
          </a:p>
          <a:p>
            <a:r>
              <a:rPr lang="pl-PL" dirty="0"/>
              <a:t>r</a:t>
            </a:r>
            <a:r>
              <a:rPr lang="pl-PL" dirty="0" smtClean="0"/>
              <a:t>ealizacja operacji </a:t>
            </a:r>
            <a:r>
              <a:rPr lang="pl-PL" dirty="0"/>
              <a:t>własnych LGD</a:t>
            </a:r>
          </a:p>
        </p:txBody>
      </p:sp>
      <p:pic>
        <p:nvPicPr>
          <p:cNvPr id="10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az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az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3389096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615544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tx1"/>
                </a:solidFill>
              </a:rPr>
              <a:t>Wytyczne nr </a:t>
            </a:r>
            <a:r>
              <a:rPr lang="pl-PL" b="1" dirty="0" smtClean="0">
                <a:solidFill>
                  <a:schemeClr val="tx1"/>
                </a:solidFill>
              </a:rPr>
              <a:t>6/4/2017</a:t>
            </a:r>
            <a:r>
              <a:rPr lang="pl-PL" b="1" dirty="0">
                <a:solidFill>
                  <a:schemeClr val="tx1"/>
                </a:solidFill>
              </a:rPr>
              <a:t/>
            </a:r>
            <a:br>
              <a:rPr lang="pl-PL" b="1" dirty="0">
                <a:solidFill>
                  <a:schemeClr val="tx1"/>
                </a:solidFill>
              </a:rPr>
            </a:br>
            <a:r>
              <a:rPr lang="pl-PL" b="1" dirty="0">
                <a:solidFill>
                  <a:schemeClr val="tx1"/>
                </a:solidFill>
              </a:rPr>
              <a:t/>
            </a:r>
            <a:br>
              <a:rPr lang="pl-PL" b="1" dirty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rgbClr val="FF0000"/>
                </a:solidFill>
              </a:rPr>
              <a:t>obowiązują </a:t>
            </a:r>
            <a:r>
              <a:rPr lang="pl-PL" sz="2000" dirty="0">
                <a:solidFill>
                  <a:srgbClr val="FF0000"/>
                </a:solidFill>
              </a:rPr>
              <a:t>LGD od dnia 1 grudnia 2017 </a:t>
            </a:r>
            <a:r>
              <a:rPr lang="pl-PL" sz="2000" dirty="0">
                <a:solidFill>
                  <a:schemeClr val="tx1"/>
                </a:solidFill>
              </a:rPr>
              <a:t>r. i mają zastosowanie </a:t>
            </a:r>
            <a:r>
              <a:rPr lang="pl-PL" sz="2000" dirty="0" smtClean="0">
                <a:solidFill>
                  <a:schemeClr val="tx1"/>
                </a:solidFill>
              </a:rPr>
              <a:t>do: </a:t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- postepowań </a:t>
            </a:r>
            <a:r>
              <a:rPr lang="pl-PL" sz="2000" dirty="0">
                <a:solidFill>
                  <a:schemeClr val="tx1"/>
                </a:solidFill>
              </a:rPr>
              <a:t>w zakresie wyboru operacji 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- postępowań </a:t>
            </a:r>
            <a:r>
              <a:rPr lang="pl-PL" sz="2000" dirty="0">
                <a:solidFill>
                  <a:schemeClr val="tx1"/>
                </a:solidFill>
              </a:rPr>
              <a:t>w sprawach dotyczących przyznania pomocy 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wszczętych </a:t>
            </a:r>
            <a:r>
              <a:rPr lang="pl-PL" sz="2000" dirty="0">
                <a:solidFill>
                  <a:schemeClr val="tx1"/>
                </a:solidFill>
              </a:rPr>
              <a:t>w terminach składania wniosków, które rozpoczęły bieg po tym dniu oraz 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- postępowań </a:t>
            </a:r>
            <a:r>
              <a:rPr lang="pl-PL" sz="2000" dirty="0">
                <a:solidFill>
                  <a:schemeClr val="tx1"/>
                </a:solidFill>
              </a:rPr>
              <a:t>w sprawach dotyczących przyznania pomocy na realizację projektów grantowych 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>wszczętych </a:t>
            </a:r>
            <a:r>
              <a:rPr lang="pl-PL" sz="2000" dirty="0">
                <a:solidFill>
                  <a:schemeClr val="tx1"/>
                </a:solidFill>
              </a:rPr>
              <a:t>po tym dniu.</a:t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dirty="0">
                <a:solidFill>
                  <a:srgbClr val="FF0000"/>
                </a:solidFill>
              </a:rPr>
              <a:t>Wytyczne mają zastosowanie także do postepowań wszczętych wcześniej, o ile procedury LGD mające do nich zastosowanie zostały dostosowane do tej wytycznej.</a:t>
            </a:r>
          </a:p>
        </p:txBody>
      </p:sp>
      <p:pic>
        <p:nvPicPr>
          <p:cNvPr id="9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az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ostokąt 6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4088252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2000" dirty="0" smtClean="0"/>
              <a:t>Dodatkowe warunki udzielenie wsparcia</a:t>
            </a:r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r>
              <a:rPr lang="pl-PL" dirty="0"/>
              <a:t>W przypadku gdy LGD w ramach danego naboru planuje wprowadzić dodatkowe warunki udzielenia </a:t>
            </a:r>
            <a:r>
              <a:rPr lang="pl-PL" dirty="0" smtClean="0"/>
              <a:t>wsparcia, podlegają </a:t>
            </a:r>
            <a:r>
              <a:rPr lang="pl-PL" dirty="0"/>
              <a:t>one uprzedniemu zatwierdzeniu przez Zarząd Województwa i muszą być przekazane z odpowiednim wyprzedzeniem, </a:t>
            </a:r>
            <a:r>
              <a:rPr lang="pl-PL" dirty="0" smtClean="0"/>
              <a:t>tj. powinny </a:t>
            </a:r>
            <a:r>
              <a:rPr lang="pl-PL" dirty="0"/>
              <a:t>być przekazane najpóźniej w dniu, w którym LGD występuje o uzgodnienie terminu naboru wniosków z Zarządem </a:t>
            </a:r>
            <a:r>
              <a:rPr lang="pl-PL" dirty="0" smtClean="0"/>
              <a:t>Województwa</a:t>
            </a:r>
            <a:r>
              <a:rPr lang="pl-PL" dirty="0"/>
              <a:t>.</a:t>
            </a:r>
            <a:endParaRPr lang="pl-PL" dirty="0" smtClean="0"/>
          </a:p>
          <a:p>
            <a:r>
              <a:rPr lang="pl-PL" dirty="0" smtClean="0"/>
              <a:t>warunki </a:t>
            </a:r>
            <a:r>
              <a:rPr lang="pl-PL" dirty="0"/>
              <a:t>te muszą być tworzone na bazie analizy aktualnego stanu wdrażania LSR oraz treści samej </a:t>
            </a:r>
            <a:r>
              <a:rPr lang="pl-PL" dirty="0" smtClean="0"/>
              <a:t>LSR (nie muszą jednak być w </a:t>
            </a:r>
            <a:r>
              <a:rPr lang="pl-PL" dirty="0"/>
              <a:t>LSR </a:t>
            </a:r>
            <a:r>
              <a:rPr lang="pl-PL" dirty="0" smtClean="0"/>
              <a:t>wprost sformułowane) </a:t>
            </a:r>
          </a:p>
          <a:p>
            <a:r>
              <a:rPr lang="pl-PL" dirty="0" smtClean="0"/>
              <a:t>charakter </a:t>
            </a:r>
            <a:r>
              <a:rPr lang="pl-PL" dirty="0"/>
              <a:t>przedmiotowy </a:t>
            </a:r>
            <a:r>
              <a:rPr lang="pl-PL" dirty="0" smtClean="0"/>
              <a:t>(odnoszą się </a:t>
            </a:r>
            <a:r>
              <a:rPr lang="pl-PL" dirty="0"/>
              <a:t>do operacji) lub podmiotowy </a:t>
            </a:r>
            <a:r>
              <a:rPr lang="pl-PL" dirty="0" smtClean="0"/>
              <a:t>(odnoszą </a:t>
            </a:r>
            <a:r>
              <a:rPr lang="pl-PL" dirty="0"/>
              <a:t>się do wnioskodawcy). </a:t>
            </a:r>
            <a:endParaRPr lang="pl-PL" dirty="0" smtClean="0"/>
          </a:p>
          <a:p>
            <a:r>
              <a:rPr lang="pl-PL" dirty="0"/>
              <a:t>k</a:t>
            </a:r>
            <a:r>
              <a:rPr lang="pl-PL" dirty="0" smtClean="0"/>
              <a:t>onieczność określenia procedurach skutków </a:t>
            </a:r>
            <a:r>
              <a:rPr lang="pl-PL" dirty="0"/>
              <a:t>niespełnienia powyższych </a:t>
            </a:r>
            <a:r>
              <a:rPr lang="pl-PL" dirty="0" smtClean="0"/>
              <a:t>warunków.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310603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2000" dirty="0" smtClean="0"/>
              <a:t>ogłoszenie</a:t>
            </a:r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r>
              <a:rPr lang="pl-PL" dirty="0" smtClean="0"/>
              <a:t>nie musi zawierać odwołania do zakresu wsparcia określonego w rozporządzeniu „wdrażanie LSR”.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1951678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2000" dirty="0" smtClean="0"/>
              <a:t>Ocena wstępna</a:t>
            </a:r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r>
              <a:rPr lang="pl-PL" dirty="0"/>
              <a:t>Przed przystąpieniem do wyboru operacji należy dokonać </a:t>
            </a:r>
            <a:r>
              <a:rPr lang="pl-PL" dirty="0">
                <a:solidFill>
                  <a:srgbClr val="FF0000"/>
                </a:solidFill>
              </a:rPr>
              <a:t>oceny zgodności operacji z </a:t>
            </a:r>
            <a:r>
              <a:rPr lang="pl-PL" dirty="0" smtClean="0">
                <a:solidFill>
                  <a:srgbClr val="FF0000"/>
                </a:solidFill>
              </a:rPr>
              <a:t>LSR</a:t>
            </a:r>
            <a:endParaRPr lang="pl-PL" dirty="0" smtClean="0"/>
          </a:p>
          <a:p>
            <a:r>
              <a:rPr lang="pl-PL" dirty="0"/>
              <a:t>Operacje, które nie są zgodne z LSR nie podlegają ocenie według obowiązujących dla danego naboru kryteriów wyboru operacji i tym samym nie podlegają wyborowi. Decyzja w tej sprawie musi zostać podjęta przez LGD z zachowaniem śladu rewizyjnego. Obowiązek oceny w tym zakresie należy uwzględnić w procedurach LGD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1733347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2000" dirty="0" smtClean="0"/>
              <a:t>Ocena wstępna</a:t>
            </a:r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r>
              <a:rPr lang="pl-PL" dirty="0" smtClean="0"/>
              <a:t>oceny </a:t>
            </a:r>
            <a:r>
              <a:rPr lang="pl-PL" dirty="0"/>
              <a:t>zgodności operacji z LSR, </a:t>
            </a:r>
            <a:r>
              <a:rPr lang="pl-PL" dirty="0" smtClean="0"/>
              <a:t>oceny </a:t>
            </a:r>
            <a:r>
              <a:rPr lang="pl-PL" dirty="0"/>
              <a:t>spełniania kryteriów wyboru operacji oraz </a:t>
            </a:r>
            <a:r>
              <a:rPr lang="pl-PL" dirty="0" smtClean="0"/>
              <a:t>propozycji ustalenia </a:t>
            </a:r>
            <a:r>
              <a:rPr lang="pl-PL" dirty="0"/>
              <a:t>kwoty wsparcia, </a:t>
            </a:r>
            <a:r>
              <a:rPr lang="pl-PL" dirty="0" smtClean="0"/>
              <a:t>może </a:t>
            </a:r>
            <a:r>
              <a:rPr lang="pl-PL" dirty="0"/>
              <a:t>dokonywać Biuro </a:t>
            </a:r>
            <a:r>
              <a:rPr lang="pl-PL" dirty="0" smtClean="0"/>
              <a:t>LGD. </a:t>
            </a:r>
            <a:r>
              <a:rPr lang="pl-PL" dirty="0" smtClean="0">
                <a:solidFill>
                  <a:srgbClr val="FF0000"/>
                </a:solidFill>
              </a:rPr>
              <a:t>Ocena taka ma charakter pomocniczy a jej </a:t>
            </a:r>
            <a:r>
              <a:rPr lang="pl-PL" dirty="0">
                <a:solidFill>
                  <a:srgbClr val="FF0000"/>
                </a:solidFill>
              </a:rPr>
              <a:t>wynik </a:t>
            </a:r>
            <a:r>
              <a:rPr lang="pl-PL" dirty="0" smtClean="0">
                <a:solidFill>
                  <a:srgbClr val="FF0000"/>
                </a:solidFill>
              </a:rPr>
              <a:t>jest przekazywany radzie.</a:t>
            </a:r>
            <a:endParaRPr lang="pl-PL" dirty="0">
              <a:solidFill>
                <a:srgbClr val="FF0000"/>
              </a:solidFill>
            </a:endParaRPr>
          </a:p>
          <a:p>
            <a:r>
              <a:rPr lang="pl-PL" dirty="0"/>
              <a:t>Wykonywanie określonych czynności przez pracowników LGD lub inne organy LGD, a także zakres tych czynności muszą wynikać z procedur wyboru i oceny operacji LGD. W przypadku gdy określone czynności są wykonywane przez pracowników LGD lub inne organy LGD </a:t>
            </a:r>
            <a:r>
              <a:rPr lang="pl-PL" dirty="0">
                <a:solidFill>
                  <a:srgbClr val="FF0000"/>
                </a:solidFill>
              </a:rPr>
              <a:t>należy zapewnić stosowanie wobec nich procedury zapewniającej ich bezstronność w wykonywaniu tych czynności oraz unikanie konfliktu interesu. 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3165160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dirty="0" smtClean="0"/>
              <a:t>6/4/2017</a:t>
            </a:r>
          </a:p>
          <a:p>
            <a:pPr algn="ctr"/>
            <a:r>
              <a:rPr lang="pl-PL" sz="2000" dirty="0" smtClean="0"/>
              <a:t>Wybór operacji</a:t>
            </a:r>
            <a:endParaRPr lang="pl-PL" sz="2000" dirty="0"/>
          </a:p>
        </p:txBody>
      </p:sp>
      <p:sp>
        <p:nvSpPr>
          <p:cNvPr id="11" name="Symbol zastępczy zawartości 3"/>
          <p:cNvSpPr txBox="1">
            <a:spLocks/>
          </p:cNvSpPr>
          <p:nvPr/>
        </p:nvSpPr>
        <p:spPr>
          <a:xfrm>
            <a:off x="677334" y="1415536"/>
            <a:ext cx="8596668" cy="388077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pPr lvl="0"/>
            <a:r>
              <a:rPr lang="pl-PL" dirty="0" smtClean="0"/>
              <a:t>Należy zapewnić </a:t>
            </a:r>
            <a:r>
              <a:rPr lang="pl-PL" dirty="0">
                <a:solidFill>
                  <a:srgbClr val="FF0000"/>
                </a:solidFill>
              </a:rPr>
              <a:t>podczas posiedzenia</a:t>
            </a:r>
            <a:r>
              <a:rPr lang="pl-PL" dirty="0"/>
              <a:t> w sprawie wyboru operacji skład rady zgodny z wymaganiami określonymi w art. 32 ust. 2 lit. b rozporządzenia nr </a:t>
            </a:r>
            <a:r>
              <a:rPr lang="pl-PL" dirty="0" smtClean="0"/>
              <a:t>1303/2013 (</a:t>
            </a:r>
            <a:r>
              <a:rPr lang="pl-PL" sz="1100" i="1" dirty="0" smtClean="0"/>
              <a:t>kierowany </a:t>
            </a:r>
            <a:r>
              <a:rPr lang="pl-PL" sz="1100" i="1" dirty="0"/>
              <a:t>przez lokalne grupy działania, w których skład wchodzą przedstawiciele władz publicznych, lokalnych partnerów społecznych i gospodarczych oraz mieszkańców, przy czym na poziomie podejmowania decyzji ani władze publiczne – określone zgodnie z przepisami krajowymi – ani żadna z grup interesu nie posiada więcej niż 49 % praw </a:t>
            </a:r>
            <a:r>
              <a:rPr lang="pl-PL" sz="1100" i="1" dirty="0" smtClean="0"/>
              <a:t>głosu</a:t>
            </a:r>
            <a:r>
              <a:rPr lang="pl-PL" dirty="0" smtClean="0"/>
              <a:t>)</a:t>
            </a:r>
            <a:endParaRPr lang="pl-PL" dirty="0"/>
          </a:p>
          <a:p>
            <a:pPr lvl="0"/>
            <a:r>
              <a:rPr lang="pl-PL" dirty="0" smtClean="0"/>
              <a:t>Należy zapewnić </a:t>
            </a:r>
            <a:r>
              <a:rPr lang="pl-PL" dirty="0" smtClean="0">
                <a:solidFill>
                  <a:srgbClr val="FF0000"/>
                </a:solidFill>
              </a:rPr>
              <a:t>podczas przeprowadzania głosowania </a:t>
            </a:r>
            <a:r>
              <a:rPr lang="pl-PL" dirty="0"/>
              <a:t>nad wyborem poszczególnych operacji zachowanie parytetu określonego w art. 34 ust. 3 lit. b rozporządzenia nr 1303/2013 (</a:t>
            </a:r>
            <a:r>
              <a:rPr lang="pl-PL" sz="1200" i="1" dirty="0"/>
              <a:t>opracowanie niedyskryminującej i przejrzystej procedury wyboru oraz obiektywnych kryteriów wyboru operacji, które pozwalają uniknąć konfliktów interesów, gwarantują, że co najmniej 50 % głosów w decyzjach dotyczących wyboru pochodzi od partnerów niebędących instytucjami publicznymi i umożliwiają wybór w drodze procedury </a:t>
            </a:r>
            <a:r>
              <a:rPr lang="pl-PL" sz="1200" i="1" dirty="0" smtClean="0"/>
              <a:t>pisemnej</a:t>
            </a:r>
            <a:r>
              <a:rPr lang="pl-PL" dirty="0" smtClean="0"/>
              <a:t>)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2" name="Picture 8" descr="C:\Users\jelend\AppData\Local\Temp\7zEA75B.tmp\flag_yellow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75" y="5684791"/>
            <a:ext cx="103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700" y="5662566"/>
            <a:ext cx="72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Obraz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88" y="5684791"/>
            <a:ext cx="16764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150" y="5576841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/>
        </p:nvSpPr>
        <p:spPr>
          <a:xfrm>
            <a:off x="809896" y="6574971"/>
            <a:ext cx="10319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/>
              <a:t>„Europejski Fundusz Rolny na rzecz Rozwoju Obszarów Wiejskich: Europa inwestująca w obszary wiejskie”.</a:t>
            </a:r>
          </a:p>
        </p:txBody>
      </p:sp>
    </p:spTree>
    <p:extLst>
      <p:ext uri="{BB962C8B-B14F-4D97-AF65-F5344CB8AC3E}">
        <p14:creationId xmlns:p14="http://schemas.microsoft.com/office/powerpoint/2010/main" val="2162243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Zielony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1277</TotalTime>
  <Words>1485</Words>
  <Application>Microsoft Office PowerPoint</Application>
  <PresentationFormat>Panoramiczny</PresentationFormat>
  <Paragraphs>154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Garamond</vt:lpstr>
      <vt:lpstr>Wingdings 2</vt:lpstr>
      <vt:lpstr>Wingdings 3</vt:lpstr>
      <vt:lpstr>office theme</vt:lpstr>
      <vt:lpstr>Wytyczne nr 6/4/2017  w zakresie jednolitego i prawidłowego wykonywania przez lokalne grupy działania zadań związanych z realizacją strategii rozwoju lokalnego kierowanego przez społeczność w ramach działania „Wsparcie dla rozwoju lokalnego w ramach inicjatywy LEADER” objętego Programem Rozwoju Obszarów Wiejskich na lata 2014-2020.  </vt:lpstr>
      <vt:lpstr>CEL</vt:lpstr>
      <vt:lpstr>ZAKRES</vt:lpstr>
      <vt:lpstr>Wytyczne nr 6/4/2017  obowiązują LGD od dnia 1 grudnia 2017 r. i mają zastosowanie do:  - postepowań w zakresie wyboru operacji  - postępowań w sprawach dotyczących przyznania pomocy  wszczętych w terminach składania wniosków, które rozpoczęły bieg po tym dniu oraz  - postępowań w sprawach dotyczących przyznania pomocy na realizację projektów grantowych  wszczętych po tym dniu. Wytyczne mają zastosowanie także do postepowań wszczętych wcześniej, o ile procedury LGD mające do nich zastosowanie zostały dostosowane do tej wytycznej.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Adam Puchajda</dc:creator>
  <cp:lastModifiedBy>Adam Puchajda</cp:lastModifiedBy>
  <cp:revision>58</cp:revision>
  <cp:lastPrinted>2016-06-10T05:42:52Z</cp:lastPrinted>
  <dcterms:created xsi:type="dcterms:W3CDTF">2015-12-15T12:10:49Z</dcterms:created>
  <dcterms:modified xsi:type="dcterms:W3CDTF">2017-10-19T06:31:40Z</dcterms:modified>
</cp:coreProperties>
</file>